
<file path=[Content_Types].xml><?xml version="1.0" encoding="utf-8"?>
<Types xmlns="http://schemas.openxmlformats.org/package/2006/content-types">
  <Default Extension="bin" ContentType="application/vnd.openxmlformats-officedocument.oleObject"/>
  <Default Extension="fntdata" ContentType="application/x-fontdata"/>
  <Default Extension="jfif"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p:sldMasterIdLst>
    <p:sldMasterId id="2147483648" r:id="rId1"/>
  </p:sldMasterIdLst>
  <p:notesMasterIdLst>
    <p:notesMasterId r:id="rId25"/>
  </p:notesMasterIdLst>
  <p:handoutMasterIdLst>
    <p:handoutMasterId r:id="rId26"/>
  </p:handoutMasterIdLst>
  <p:sldIdLst>
    <p:sldId id="256" r:id="rId2"/>
    <p:sldId id="567" r:id="rId3"/>
    <p:sldId id="574" r:id="rId4"/>
    <p:sldId id="587" r:id="rId5"/>
    <p:sldId id="558" r:id="rId6"/>
    <p:sldId id="568" r:id="rId7"/>
    <p:sldId id="575" r:id="rId8"/>
    <p:sldId id="569" r:id="rId9"/>
    <p:sldId id="577" r:id="rId10"/>
    <p:sldId id="578" r:id="rId11"/>
    <p:sldId id="580" r:id="rId12"/>
    <p:sldId id="581" r:id="rId13"/>
    <p:sldId id="570" r:id="rId14"/>
    <p:sldId id="563" r:id="rId15"/>
    <p:sldId id="582" r:id="rId16"/>
    <p:sldId id="584" r:id="rId17"/>
    <p:sldId id="585" r:id="rId18"/>
    <p:sldId id="572" r:id="rId19"/>
    <p:sldId id="586" r:id="rId20"/>
    <p:sldId id="590" r:id="rId21"/>
    <p:sldId id="592" r:id="rId22"/>
    <p:sldId id="591" r:id="rId23"/>
    <p:sldId id="588" r:id="rId24"/>
  </p:sldIdLst>
  <p:sldSz cx="9144000" cy="6858000" type="screen4x3"/>
  <p:notesSz cx="9823450" cy="6815138"/>
  <p:embeddedFontLst>
    <p:embeddedFont>
      <p:font typeface="楷体_GB2312" panose="02010609060101010101" pitchFamily="34" charset="-122"/>
      <p:regular r:id="rId27"/>
    </p:embeddedFont>
    <p:embeddedFont>
      <p:font typeface="MS Gothic" panose="020B0609070205080204" pitchFamily="49" charset="-128"/>
      <p:regular r:id="rId28"/>
    </p:embeddedFont>
    <p:embeddedFont>
      <p:font typeface="ＭＳ Ｐゴシック" panose="020B0600070205080204" pitchFamily="34" charset="-128"/>
      <p:regular r:id="rId29"/>
    </p:embeddedFont>
    <p:embeddedFont>
      <p:font typeface="Cambria" panose="02040503050406030204" pitchFamily="18"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SimHei" panose="02010609060101010101" pitchFamily="49" charset="-122"/>
      <p:regular r:id="rId38"/>
    </p:embeddedFont>
    <p:embeddedFont>
      <p:font typeface="Tahoma" panose="020B0604030504040204" pitchFamily="34" charset="0"/>
      <p:regular r:id="rId39"/>
      <p:bold r:id="rId40"/>
    </p:embeddedFont>
  </p:embeddedFontLst>
  <p:defaultTextStyle>
    <a:defPPr>
      <a:defRPr lang="en-US"/>
    </a:defPPr>
    <a:lvl1pPr algn="l" rtl="0" eaLnBrk="0" fontAlgn="base" hangingPunct="0">
      <a:spcBef>
        <a:spcPct val="0"/>
      </a:spcBef>
      <a:spcAft>
        <a:spcPct val="0"/>
      </a:spcAft>
      <a:defRPr sz="4000" kern="1200">
        <a:solidFill>
          <a:srgbClr val="0066FF"/>
        </a:solidFill>
        <a:latin typeface="楷体_GB2312"/>
        <a:ea typeface="楷体_GB2312"/>
        <a:cs typeface="楷体_GB2312"/>
      </a:defRPr>
    </a:lvl1pPr>
    <a:lvl2pPr marL="457200" algn="l" rtl="0" eaLnBrk="0" fontAlgn="base" hangingPunct="0">
      <a:spcBef>
        <a:spcPct val="0"/>
      </a:spcBef>
      <a:spcAft>
        <a:spcPct val="0"/>
      </a:spcAft>
      <a:defRPr sz="4000" kern="1200">
        <a:solidFill>
          <a:srgbClr val="0066FF"/>
        </a:solidFill>
        <a:latin typeface="楷体_GB2312"/>
        <a:ea typeface="楷体_GB2312"/>
        <a:cs typeface="楷体_GB2312"/>
      </a:defRPr>
    </a:lvl2pPr>
    <a:lvl3pPr marL="914400" algn="l" rtl="0" eaLnBrk="0" fontAlgn="base" hangingPunct="0">
      <a:spcBef>
        <a:spcPct val="0"/>
      </a:spcBef>
      <a:spcAft>
        <a:spcPct val="0"/>
      </a:spcAft>
      <a:defRPr sz="4000" kern="1200">
        <a:solidFill>
          <a:srgbClr val="0066FF"/>
        </a:solidFill>
        <a:latin typeface="楷体_GB2312"/>
        <a:ea typeface="楷体_GB2312"/>
        <a:cs typeface="楷体_GB2312"/>
      </a:defRPr>
    </a:lvl3pPr>
    <a:lvl4pPr marL="1371600" algn="l" rtl="0" eaLnBrk="0" fontAlgn="base" hangingPunct="0">
      <a:spcBef>
        <a:spcPct val="0"/>
      </a:spcBef>
      <a:spcAft>
        <a:spcPct val="0"/>
      </a:spcAft>
      <a:defRPr sz="4000" kern="1200">
        <a:solidFill>
          <a:srgbClr val="0066FF"/>
        </a:solidFill>
        <a:latin typeface="楷体_GB2312"/>
        <a:ea typeface="楷体_GB2312"/>
        <a:cs typeface="楷体_GB2312"/>
      </a:defRPr>
    </a:lvl4pPr>
    <a:lvl5pPr marL="1828800" algn="l" rtl="0" eaLnBrk="0" fontAlgn="base" hangingPunct="0">
      <a:spcBef>
        <a:spcPct val="0"/>
      </a:spcBef>
      <a:spcAft>
        <a:spcPct val="0"/>
      </a:spcAft>
      <a:defRPr sz="4000" kern="1200">
        <a:solidFill>
          <a:srgbClr val="0066FF"/>
        </a:solidFill>
        <a:latin typeface="楷体_GB2312"/>
        <a:ea typeface="楷体_GB2312"/>
        <a:cs typeface="楷体_GB2312"/>
      </a:defRPr>
    </a:lvl5pPr>
    <a:lvl6pPr marL="2286000" algn="l" defTabSz="914400" rtl="0" eaLnBrk="1" latinLnBrk="0" hangingPunct="1">
      <a:defRPr sz="4000" kern="1200">
        <a:solidFill>
          <a:srgbClr val="0066FF"/>
        </a:solidFill>
        <a:latin typeface="楷体_GB2312"/>
        <a:ea typeface="楷体_GB2312"/>
        <a:cs typeface="楷体_GB2312"/>
      </a:defRPr>
    </a:lvl6pPr>
    <a:lvl7pPr marL="2743200" algn="l" defTabSz="914400" rtl="0" eaLnBrk="1" latinLnBrk="0" hangingPunct="1">
      <a:defRPr sz="4000" kern="1200">
        <a:solidFill>
          <a:srgbClr val="0066FF"/>
        </a:solidFill>
        <a:latin typeface="楷体_GB2312"/>
        <a:ea typeface="楷体_GB2312"/>
        <a:cs typeface="楷体_GB2312"/>
      </a:defRPr>
    </a:lvl7pPr>
    <a:lvl8pPr marL="3200400" algn="l" defTabSz="914400" rtl="0" eaLnBrk="1" latinLnBrk="0" hangingPunct="1">
      <a:defRPr sz="4000" kern="1200">
        <a:solidFill>
          <a:srgbClr val="0066FF"/>
        </a:solidFill>
        <a:latin typeface="楷体_GB2312"/>
        <a:ea typeface="楷体_GB2312"/>
        <a:cs typeface="楷体_GB2312"/>
      </a:defRPr>
    </a:lvl8pPr>
    <a:lvl9pPr marL="3657600" algn="l" defTabSz="914400" rtl="0" eaLnBrk="1" latinLnBrk="0" hangingPunct="1">
      <a:defRPr sz="4000" kern="1200">
        <a:solidFill>
          <a:srgbClr val="0066FF"/>
        </a:solidFill>
        <a:latin typeface="楷体_GB2312"/>
        <a:ea typeface="楷体_GB2312"/>
        <a:cs typeface="楷体_GB2312"/>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8F"/>
    <a:srgbClr val="820000"/>
    <a:srgbClr val="0066FF"/>
    <a:srgbClr val="544948"/>
    <a:srgbClr val="B1040E"/>
    <a:srgbClr val="D3D3D3"/>
    <a:srgbClr val="7F7F7F"/>
    <a:srgbClr val="78312A"/>
    <a:srgbClr val="052962"/>
    <a:srgbClr val="3417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8471" autoAdjust="0"/>
  </p:normalViewPr>
  <p:slideViewPr>
    <p:cSldViewPr>
      <p:cViewPr varScale="1">
        <p:scale>
          <a:sx n="78" d="100"/>
          <a:sy n="78" d="100"/>
        </p:scale>
        <p:origin x="1296" y="53"/>
      </p:cViewPr>
      <p:guideLst/>
    </p:cSldViewPr>
  </p:slideViewPr>
  <p:outlineViewPr>
    <p:cViewPr>
      <p:scale>
        <a:sx n="33" d="100"/>
        <a:sy n="33" d="100"/>
      </p:scale>
      <p:origin x="0" y="0"/>
    </p:cViewPr>
  </p:outlineViewPr>
  <p:notesTextViewPr>
    <p:cViewPr>
      <p:scale>
        <a:sx n="3" d="2"/>
        <a:sy n="3" d="2"/>
      </p:scale>
      <p:origin x="0" y="0"/>
    </p:cViewPr>
  </p:notesTextViewPr>
  <p:sorterViewPr showFormatting="0">
    <p:cViewPr>
      <p:scale>
        <a:sx n="108" d="100"/>
        <a:sy n="108" d="100"/>
      </p:scale>
      <p:origin x="0" y="0"/>
    </p:cViewPr>
  </p:sorterViewPr>
  <p:notesViewPr>
    <p:cSldViewPr>
      <p:cViewPr varScale="1">
        <p:scale>
          <a:sx n="121" d="100"/>
          <a:sy n="121" d="100"/>
        </p:scale>
        <p:origin x="960" y="96"/>
      </p:cViewPr>
      <p:guideLst/>
    </p:cSldViewPr>
  </p:notes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页眉占位符 227329">
            <a:extLst>
              <a:ext uri="{FF2B5EF4-FFF2-40B4-BE49-F238E27FC236}">
                <a16:creationId xmlns:a16="http://schemas.microsoft.com/office/drawing/2014/main" id="{E8B60E86-926D-45B3-B35F-2B5BB5E94CBE}"/>
              </a:ext>
            </a:extLst>
          </p:cNvPr>
          <p:cNvSpPr>
            <a:spLocks noGrp="1"/>
          </p:cNvSpPr>
          <p:nvPr>
            <p:ph type="hdr" sz="quarter"/>
          </p:nvPr>
        </p:nvSpPr>
        <p:spPr>
          <a:xfrm>
            <a:off x="0" y="0"/>
            <a:ext cx="4257675" cy="339725"/>
          </a:xfrm>
          <a:prstGeom prst="rect">
            <a:avLst/>
          </a:prstGeom>
          <a:noFill/>
          <a:ln w="9525">
            <a:noFill/>
          </a:ln>
        </p:spPr>
        <p:txBody>
          <a:bodyPr lIns="91430" tIns="45716" rIns="91430" bIns="45716"/>
          <a:lstStyle>
            <a:lvl1pPr eaLnBrk="1" hangingPunct="1">
              <a:defRPr sz="1200" noProof="1">
                <a:latin typeface="楷体_GB2312" pitchFamily="49" charset="-122"/>
                <a:ea typeface="楷体_GB2312" pitchFamily="49" charset="-122"/>
                <a:cs typeface="+mn-cs"/>
              </a:defRPr>
            </a:lvl1pPr>
          </a:lstStyle>
          <a:p>
            <a:pPr>
              <a:defRPr/>
            </a:pPr>
            <a:endParaRPr lang="zh-CN" altLang="en-US"/>
          </a:p>
        </p:txBody>
      </p:sp>
      <p:sp>
        <p:nvSpPr>
          <p:cNvPr id="227331" name="日期占位符 227330">
            <a:extLst>
              <a:ext uri="{FF2B5EF4-FFF2-40B4-BE49-F238E27FC236}">
                <a16:creationId xmlns:a16="http://schemas.microsoft.com/office/drawing/2014/main" id="{920D551A-6E38-4A97-9C5B-193C9C341DF2}"/>
              </a:ext>
            </a:extLst>
          </p:cNvPr>
          <p:cNvSpPr>
            <a:spLocks noGrp="1"/>
          </p:cNvSpPr>
          <p:nvPr>
            <p:ph type="dt" sz="quarter" idx="1"/>
          </p:nvPr>
        </p:nvSpPr>
        <p:spPr>
          <a:xfrm>
            <a:off x="5562600" y="0"/>
            <a:ext cx="4259263" cy="339725"/>
          </a:xfrm>
          <a:prstGeom prst="rect">
            <a:avLst/>
          </a:prstGeom>
          <a:noFill/>
          <a:ln w="9525">
            <a:noFill/>
          </a:ln>
        </p:spPr>
        <p:txBody>
          <a:bodyPr lIns="91430" tIns="45716" rIns="91430" bIns="45716"/>
          <a:lstStyle>
            <a:lvl1pPr algn="r" eaLnBrk="1" hangingPunct="1">
              <a:defRPr sz="1200" noProof="1">
                <a:latin typeface="楷体_GB2312" pitchFamily="49" charset="-122"/>
                <a:ea typeface="楷体_GB2312" pitchFamily="49" charset="-122"/>
                <a:cs typeface="+mn-cs"/>
              </a:defRPr>
            </a:lvl1pPr>
          </a:lstStyle>
          <a:p>
            <a:pPr>
              <a:defRPr/>
            </a:pPr>
            <a:endParaRPr lang="zh-CN" altLang="en-US"/>
          </a:p>
        </p:txBody>
      </p:sp>
      <p:sp>
        <p:nvSpPr>
          <p:cNvPr id="227332" name="页脚占位符 227331">
            <a:extLst>
              <a:ext uri="{FF2B5EF4-FFF2-40B4-BE49-F238E27FC236}">
                <a16:creationId xmlns:a16="http://schemas.microsoft.com/office/drawing/2014/main" id="{C8F10CEA-EE9E-437A-89E5-B3D73ABDF149}"/>
              </a:ext>
            </a:extLst>
          </p:cNvPr>
          <p:cNvSpPr>
            <a:spLocks noGrp="1"/>
          </p:cNvSpPr>
          <p:nvPr>
            <p:ph type="ftr" sz="quarter" idx="2"/>
          </p:nvPr>
        </p:nvSpPr>
        <p:spPr>
          <a:xfrm>
            <a:off x="0" y="6473825"/>
            <a:ext cx="4257675" cy="339725"/>
          </a:xfrm>
          <a:prstGeom prst="rect">
            <a:avLst/>
          </a:prstGeom>
          <a:noFill/>
          <a:ln w="9525">
            <a:noFill/>
          </a:ln>
        </p:spPr>
        <p:txBody>
          <a:bodyPr lIns="91430" tIns="45716" rIns="91430" bIns="45716" anchor="b"/>
          <a:lstStyle>
            <a:lvl1pPr eaLnBrk="1" hangingPunct="1">
              <a:defRPr sz="1200" noProof="1">
                <a:latin typeface="楷体_GB2312" pitchFamily="49" charset="-122"/>
                <a:ea typeface="楷体_GB2312" pitchFamily="49" charset="-122"/>
                <a:cs typeface="+mn-cs"/>
              </a:defRPr>
            </a:lvl1pPr>
          </a:lstStyle>
          <a:p>
            <a:pPr>
              <a:defRPr/>
            </a:pPr>
            <a:endParaRPr lang="zh-CN" altLang="en-US"/>
          </a:p>
        </p:txBody>
      </p:sp>
      <p:sp>
        <p:nvSpPr>
          <p:cNvPr id="227333" name="灯片编号占位符 227332">
            <a:extLst>
              <a:ext uri="{FF2B5EF4-FFF2-40B4-BE49-F238E27FC236}">
                <a16:creationId xmlns:a16="http://schemas.microsoft.com/office/drawing/2014/main" id="{D6F85831-60FD-4C1D-A835-ADBF19ED1060}"/>
              </a:ext>
            </a:extLst>
          </p:cNvPr>
          <p:cNvSpPr>
            <a:spLocks noGrp="1"/>
          </p:cNvSpPr>
          <p:nvPr>
            <p:ph type="sldNum" sz="quarter" idx="3"/>
          </p:nvPr>
        </p:nvSpPr>
        <p:spPr>
          <a:xfrm>
            <a:off x="5562600" y="6473825"/>
            <a:ext cx="4259263" cy="339725"/>
          </a:xfrm>
          <a:prstGeom prst="rect">
            <a:avLst/>
          </a:prstGeom>
          <a:noFill/>
          <a:ln w="9525">
            <a:noFill/>
          </a:ln>
        </p:spPr>
        <p:txBody>
          <a:bodyPr lIns="91430" tIns="45716" rIns="91430" bIns="45716" anchor="b"/>
          <a:lstStyle>
            <a:lvl1pPr algn="r" eaLnBrk="1" hangingPunct="1">
              <a:defRPr sz="1200" noProof="1">
                <a:latin typeface="黑体" panose="02010609060101010101" charset="-122"/>
                <a:ea typeface="黑体" panose="02010609060101010101" charset="-122"/>
                <a:cs typeface="+mn-cs"/>
              </a:defRPr>
            </a:lvl1pPr>
          </a:lstStyle>
          <a:p>
            <a:pPr>
              <a:defRPr/>
            </a:pPr>
            <a:fld id="{42DFF5F5-5290-4045-AA9F-CBA63E5E04BA}"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页眉占位符 106497">
            <a:extLst>
              <a:ext uri="{FF2B5EF4-FFF2-40B4-BE49-F238E27FC236}">
                <a16:creationId xmlns:a16="http://schemas.microsoft.com/office/drawing/2014/main" id="{8F930E36-2CF3-474D-B6FC-A7A6AE13B176}"/>
              </a:ext>
            </a:extLst>
          </p:cNvPr>
          <p:cNvSpPr>
            <a:spLocks noGrp="1"/>
          </p:cNvSpPr>
          <p:nvPr>
            <p:ph type="hdr" sz="quarter"/>
          </p:nvPr>
        </p:nvSpPr>
        <p:spPr>
          <a:xfrm>
            <a:off x="0" y="0"/>
            <a:ext cx="4257675" cy="339725"/>
          </a:xfrm>
          <a:prstGeom prst="rect">
            <a:avLst/>
          </a:prstGeom>
          <a:noFill/>
          <a:ln w="9525">
            <a:noFill/>
          </a:ln>
        </p:spPr>
        <p:txBody>
          <a:bodyPr lIns="91430" tIns="45716" rIns="91430" bIns="45716"/>
          <a:lstStyle>
            <a:lvl1pPr eaLnBrk="1" hangingPunct="1">
              <a:defRPr sz="1200" noProof="1">
                <a:latin typeface="Tahoma" panose="020B0604030504040204" pitchFamily="34" charset="0"/>
                <a:ea typeface="黑体" panose="02010609060101010101" charset="-122"/>
                <a:cs typeface="+mn-cs"/>
              </a:defRPr>
            </a:lvl1pPr>
          </a:lstStyle>
          <a:p>
            <a:pPr>
              <a:defRPr/>
            </a:pPr>
            <a:endParaRPr lang="zh-CN" altLang="en-US"/>
          </a:p>
        </p:txBody>
      </p:sp>
      <p:sp>
        <p:nvSpPr>
          <p:cNvPr id="106499" name="日期占位符 106498">
            <a:extLst>
              <a:ext uri="{FF2B5EF4-FFF2-40B4-BE49-F238E27FC236}">
                <a16:creationId xmlns:a16="http://schemas.microsoft.com/office/drawing/2014/main" id="{3A4B66A1-00FC-4804-93C2-05952A23EA69}"/>
              </a:ext>
            </a:extLst>
          </p:cNvPr>
          <p:cNvSpPr>
            <a:spLocks noGrp="1"/>
          </p:cNvSpPr>
          <p:nvPr>
            <p:ph type="dt" idx="1"/>
          </p:nvPr>
        </p:nvSpPr>
        <p:spPr>
          <a:xfrm>
            <a:off x="5565775" y="0"/>
            <a:ext cx="4257675" cy="339725"/>
          </a:xfrm>
          <a:prstGeom prst="rect">
            <a:avLst/>
          </a:prstGeom>
          <a:noFill/>
          <a:ln w="9525">
            <a:noFill/>
          </a:ln>
        </p:spPr>
        <p:txBody>
          <a:bodyPr lIns="91430" tIns="45716" rIns="91430" bIns="45716"/>
          <a:lstStyle>
            <a:lvl1pPr algn="r" eaLnBrk="1" hangingPunct="1">
              <a:defRPr sz="1200" noProof="1">
                <a:latin typeface="Tahoma" panose="020B0604030504040204" pitchFamily="34" charset="0"/>
                <a:ea typeface="黑体" panose="02010609060101010101" charset="-122"/>
                <a:cs typeface="+mn-cs"/>
              </a:defRPr>
            </a:lvl1pPr>
          </a:lstStyle>
          <a:p>
            <a:pPr>
              <a:defRPr/>
            </a:pPr>
            <a:endParaRPr lang="zh-CN" altLang="en-US"/>
          </a:p>
        </p:txBody>
      </p:sp>
      <p:sp>
        <p:nvSpPr>
          <p:cNvPr id="3076" name="幻灯片图像占位符 106499">
            <a:extLst>
              <a:ext uri="{FF2B5EF4-FFF2-40B4-BE49-F238E27FC236}">
                <a16:creationId xmlns:a16="http://schemas.microsoft.com/office/drawing/2014/main" id="{B0626FDA-21E4-4F38-8270-A66F3AC0EC7B}"/>
              </a:ext>
            </a:extLst>
          </p:cNvPr>
          <p:cNvSpPr>
            <a:spLocks noGrp="1" noRot="1" noChangeAspect="1" noTextEdit="1"/>
          </p:cNvSpPr>
          <p:nvPr>
            <p:ph type="sldImg"/>
          </p:nvPr>
        </p:nvSpPr>
        <p:spPr bwMode="auto">
          <a:xfrm>
            <a:off x="3208338" y="511175"/>
            <a:ext cx="3408362" cy="2555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文本占位符 106500">
            <a:extLst>
              <a:ext uri="{FF2B5EF4-FFF2-40B4-BE49-F238E27FC236}">
                <a16:creationId xmlns:a16="http://schemas.microsoft.com/office/drawing/2014/main" id="{F014ED33-3669-4921-8C49-B6B5F0F76F00}"/>
              </a:ext>
            </a:extLst>
          </p:cNvPr>
          <p:cNvSpPr>
            <a:spLocks noGrp="1" noChangeArrowheads="1"/>
          </p:cNvSpPr>
          <p:nvPr>
            <p:ph type="body" sz="quarter" idx="4294967295"/>
          </p:nvPr>
        </p:nvSpPr>
        <p:spPr bwMode="auto">
          <a:xfrm>
            <a:off x="1309688" y="3236913"/>
            <a:ext cx="7204075" cy="3067050"/>
          </a:xfrm>
          <a:prstGeom prst="rect">
            <a:avLst/>
          </a:prstGeom>
          <a:noFill/>
          <a:ln>
            <a:noFill/>
          </a:ln>
        </p:spPr>
        <p:txBody>
          <a:bodyPr vert="horz" wrap="square" lIns="91430" tIns="45716" rIns="91430" bIns="45716"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6502" name="页脚占位符 106501">
            <a:extLst>
              <a:ext uri="{FF2B5EF4-FFF2-40B4-BE49-F238E27FC236}">
                <a16:creationId xmlns:a16="http://schemas.microsoft.com/office/drawing/2014/main" id="{13E810C3-675E-45A8-9083-F784F1271282}"/>
              </a:ext>
            </a:extLst>
          </p:cNvPr>
          <p:cNvSpPr>
            <a:spLocks noGrp="1"/>
          </p:cNvSpPr>
          <p:nvPr>
            <p:ph type="ftr" sz="quarter" idx="4"/>
          </p:nvPr>
        </p:nvSpPr>
        <p:spPr>
          <a:xfrm>
            <a:off x="0" y="6475413"/>
            <a:ext cx="4257675" cy="339725"/>
          </a:xfrm>
          <a:prstGeom prst="rect">
            <a:avLst/>
          </a:prstGeom>
          <a:noFill/>
          <a:ln w="9525">
            <a:noFill/>
          </a:ln>
        </p:spPr>
        <p:txBody>
          <a:bodyPr lIns="91430" tIns="45716" rIns="91430" bIns="45716" anchor="b"/>
          <a:lstStyle>
            <a:lvl1pPr eaLnBrk="1" hangingPunct="1">
              <a:defRPr sz="1200" noProof="1">
                <a:latin typeface="Tahoma" panose="020B0604030504040204" pitchFamily="34" charset="0"/>
                <a:ea typeface="黑体" panose="02010609060101010101" charset="-122"/>
                <a:cs typeface="+mn-cs"/>
              </a:defRPr>
            </a:lvl1pPr>
          </a:lstStyle>
          <a:p>
            <a:pPr>
              <a:defRPr/>
            </a:pPr>
            <a:endParaRPr lang="zh-CN" altLang="en-US"/>
          </a:p>
        </p:txBody>
      </p:sp>
      <p:sp>
        <p:nvSpPr>
          <p:cNvPr id="106503" name="灯片编号占位符 106502">
            <a:extLst>
              <a:ext uri="{FF2B5EF4-FFF2-40B4-BE49-F238E27FC236}">
                <a16:creationId xmlns:a16="http://schemas.microsoft.com/office/drawing/2014/main" id="{7D01279B-2DC7-4914-BD0A-513FFF5D7FD9}"/>
              </a:ext>
            </a:extLst>
          </p:cNvPr>
          <p:cNvSpPr>
            <a:spLocks noGrp="1"/>
          </p:cNvSpPr>
          <p:nvPr>
            <p:ph type="sldNum" sz="quarter" idx="5"/>
          </p:nvPr>
        </p:nvSpPr>
        <p:spPr>
          <a:xfrm>
            <a:off x="5565775" y="6475413"/>
            <a:ext cx="4257675" cy="339725"/>
          </a:xfrm>
          <a:prstGeom prst="rect">
            <a:avLst/>
          </a:prstGeom>
          <a:noFill/>
          <a:ln w="9525">
            <a:noFill/>
          </a:ln>
        </p:spPr>
        <p:txBody>
          <a:bodyPr lIns="91430" tIns="45716" rIns="91430" bIns="45716" anchor="b"/>
          <a:lstStyle>
            <a:lvl1pPr algn="r" eaLnBrk="1" hangingPunct="1">
              <a:defRPr sz="1200" noProof="1">
                <a:latin typeface="Tahoma" panose="020B0604030504040204" pitchFamily="34" charset="0"/>
                <a:ea typeface="黑体" panose="02010609060101010101" charset="-122"/>
                <a:cs typeface="+mn-cs"/>
              </a:defRPr>
            </a:lvl1pPr>
          </a:lstStyle>
          <a:p>
            <a:pPr>
              <a:defRPr/>
            </a:pPr>
            <a:fld id="{152ECC39-58CD-4826-9EA5-8EBF26E9E75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1">
            <a:extLst>
              <a:ext uri="{FF2B5EF4-FFF2-40B4-BE49-F238E27FC236}">
                <a16:creationId xmlns:a16="http://schemas.microsoft.com/office/drawing/2014/main" id="{C72C0056-6F90-4CDB-B62D-8BCD01A4B1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fld id="{24D88CB3-6321-4A27-9312-AB3A97D5D415}" type="slidenum">
              <a:rPr altLang="en-US" sz="1200" smtClean="0">
                <a:solidFill>
                  <a:schemeClr val="tx1"/>
                </a:solidFill>
                <a:latin typeface="Tahoma" panose="020B0604030504040204" pitchFamily="34" charset="0"/>
                <a:ea typeface="黑体" panose="02010609060101010101" pitchFamily="49" charset="-122"/>
              </a:rPr>
              <a:pPr/>
              <a:t>0</a:t>
            </a:fld>
            <a:endParaRPr lang="zh-CN" altLang="en-US" sz="1200">
              <a:solidFill>
                <a:schemeClr val="tx1"/>
              </a:solidFill>
              <a:latin typeface="Tahoma" panose="020B0604030504040204" pitchFamily="34" charset="0"/>
              <a:ea typeface="黑体" panose="02010609060101010101" pitchFamily="49" charset="-122"/>
            </a:endParaRPr>
          </a:p>
        </p:txBody>
      </p:sp>
      <p:sp>
        <p:nvSpPr>
          <p:cNvPr id="6147" name="幻灯片图像占位符 975873">
            <a:extLst>
              <a:ext uri="{FF2B5EF4-FFF2-40B4-BE49-F238E27FC236}">
                <a16:creationId xmlns:a16="http://schemas.microsoft.com/office/drawing/2014/main" id="{51A9058F-9DD0-427C-944A-3F7B97F7D9DA}"/>
              </a:ext>
            </a:extLst>
          </p:cNvPr>
          <p:cNvSpPr>
            <a:spLocks noGrp="1" noRot="1" noChangeAspect="1" noTextEdit="1"/>
          </p:cNvSpPr>
          <p:nvPr>
            <p:ph type="sldImg"/>
          </p:nvPr>
        </p:nvSpPr>
        <p:spPr>
          <a:ln/>
        </p:spPr>
      </p:sp>
      <p:sp>
        <p:nvSpPr>
          <p:cNvPr id="6148" name="文本占位符 975874">
            <a:extLst>
              <a:ext uri="{FF2B5EF4-FFF2-40B4-BE49-F238E27FC236}">
                <a16:creationId xmlns:a16="http://schemas.microsoft.com/office/drawing/2014/main" id="{ECF2254C-B7EF-4A54-B1F7-D5683C197AED}"/>
              </a:ext>
            </a:extLst>
          </p:cNvPr>
          <p:cNvSpPr>
            <a:spLocks noGrp="1" noChangeArrowheads="1"/>
          </p:cNvSpPr>
          <p:nvPr>
            <p:ph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dirty="0"/>
              <a:t>Good afternoon everybody. I am </a:t>
            </a:r>
            <a:r>
              <a:rPr lang="en-US" altLang="zh-CN" dirty="0" err="1"/>
              <a:t>Qingyao</a:t>
            </a:r>
            <a:r>
              <a:rPr lang="en-US" altLang="zh-CN" dirty="0"/>
              <a:t> Luo. Today I’m glad to be here to share my research about surface liquid structure correlation with interface thermal resistance of Pt/n-alkane interface at different affinities.</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results at eta of 0.5, we can saw that </a:t>
            </a:r>
            <a:r>
              <a:rPr lang="en-US" altLang="zh-CN" dirty="0" err="1"/>
              <a:t>itr</a:t>
            </a:r>
            <a:r>
              <a:rPr lang="en-US" altLang="zh-CN" dirty="0"/>
              <a:t> increases with chain-length overall; ITR of flat surface system is larger than pitch 19.6 system. And pitch 117.5 has minimum </a:t>
            </a:r>
            <a:r>
              <a:rPr lang="en-US" altLang="zh-CN" dirty="0" err="1"/>
              <a:t>itr</a:t>
            </a:r>
            <a:r>
              <a:rPr lang="en-US" altLang="zh-CN" dirty="0"/>
              <a:t>. And </a:t>
            </a:r>
            <a:r>
              <a:rPr lang="en-US" altLang="zh-CN" dirty="0" err="1"/>
              <a:t>itr</a:t>
            </a:r>
            <a:r>
              <a:rPr lang="en-US" altLang="zh-CN" dirty="0"/>
              <a:t> of c8 is close to </a:t>
            </a:r>
            <a:r>
              <a:rPr lang="en-US" altLang="zh-CN" dirty="0" err="1"/>
              <a:t>itr</a:t>
            </a:r>
            <a:r>
              <a:rPr lang="en-US" altLang="zh-CN" dirty="0"/>
              <a:t> of c16. A surprising finding is that it seems more adsorbed atoms will cause larger ITR. It is contradict with traditional cognition.</a:t>
            </a:r>
            <a:endParaRPr lang="zh-CN" altLang="en-US" dirty="0"/>
          </a:p>
        </p:txBody>
      </p:sp>
    </p:spTree>
    <p:extLst>
      <p:ext uri="{BB962C8B-B14F-4D97-AF65-F5344CB8AC3E}">
        <p14:creationId xmlns:p14="http://schemas.microsoft.com/office/powerpoint/2010/main" val="2005755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estimated the adsorbed chains per apparent area. The trend is more adsorbed chains can decrease </a:t>
            </a:r>
            <a:r>
              <a:rPr lang="en-US" altLang="zh-CN" dirty="0" err="1"/>
              <a:t>itr</a:t>
            </a:r>
            <a:r>
              <a:rPr lang="en-US" altLang="zh-CN" dirty="0"/>
              <a:t>. We thinks we should care adsorbed chains rather than adsorbed atoms at high eta.  Our previous work found intramolecular interaction contribution dominates as chain-length over 16. Transport term is similar because thermal energy can be transported between solid and liquid easily due to their compact contact. then intramolecular term would plays an important role on the difference of interface thermal transport ability at high eta.</a:t>
            </a:r>
            <a:endParaRPr lang="zh-CN" altLang="en-US" dirty="0"/>
          </a:p>
        </p:txBody>
      </p:sp>
    </p:spTree>
    <p:extLst>
      <p:ext uri="{BB962C8B-B14F-4D97-AF65-F5344CB8AC3E}">
        <p14:creationId xmlns:p14="http://schemas.microsoft.com/office/powerpoint/2010/main" val="532319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observing chains adsorbed on the surface vertical to cross-section, we can find lots of chains oriented at direction not vertical to the overall heat flux direction. pitch 117.5 can provide such surface while pitch 19.6 cannot. It cause </a:t>
            </a:r>
            <a:r>
              <a:rPr lang="en-US" altLang="zh-CN" dirty="0" err="1"/>
              <a:t>itr</a:t>
            </a:r>
            <a:r>
              <a:rPr lang="en-US" altLang="zh-CN" dirty="0"/>
              <a:t> of pitch 117.5 is smaller than pitch 19.6. from the density distribution of pitch 19 systems, we can find the additional area due to grooving can be made full use of. it explains why </a:t>
            </a:r>
            <a:r>
              <a:rPr lang="en-US" altLang="zh-CN" dirty="0" err="1"/>
              <a:t>itr</a:t>
            </a:r>
            <a:r>
              <a:rPr lang="en-US" altLang="zh-CN" dirty="0"/>
              <a:t> of rough systems is smaller than flat systems</a:t>
            </a:r>
            <a:endParaRPr lang="zh-CN" altLang="en-US" dirty="0"/>
          </a:p>
        </p:txBody>
      </p:sp>
    </p:spTree>
    <p:extLst>
      <p:ext uri="{BB962C8B-B14F-4D97-AF65-F5344CB8AC3E}">
        <p14:creationId xmlns:p14="http://schemas.microsoft.com/office/powerpoint/2010/main" val="2476958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work</a:t>
            </a:r>
            <a:r>
              <a:rPr lang="en-US" altLang="zh-CN"/>
              <a:t>, blah blah…</a:t>
            </a:r>
            <a:endParaRPr lang="zh-CN" altLang="en-US"/>
          </a:p>
        </p:txBody>
      </p:sp>
    </p:spTree>
    <p:extLst>
      <p:ext uri="{BB962C8B-B14F-4D97-AF65-F5344CB8AC3E}">
        <p14:creationId xmlns:p14="http://schemas.microsoft.com/office/powerpoint/2010/main" val="1304800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54530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9923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estimated orientation order parameter of polymer near the interface. </a:t>
            </a:r>
            <a:r>
              <a:rPr lang="en-US" altLang="zh-CN" dirty="0" err="1"/>
              <a:t>oop</a:t>
            </a:r>
            <a:r>
              <a:rPr lang="en-US" altLang="zh-CN" dirty="0"/>
              <a:t> equals to 1 means chains in the slab has the orientation vertical to cross section, -0.5 means the orientation paralleling to cross-section. As </a:t>
            </a:r>
            <a:r>
              <a:rPr lang="en-US" altLang="zh-CN" dirty="0" err="1"/>
              <a:t>oop</a:t>
            </a:r>
            <a:r>
              <a:rPr lang="en-US" altLang="zh-CN" dirty="0"/>
              <a:t> cannot represent chain’s orientation distribution clearly, we only present flat surface systems. We also calculated the orientation angle probability density. We found the trend of each system was similar. So we think there is no apparent correlation between OOP and ITR.</a:t>
            </a:r>
            <a:endParaRPr lang="zh-CN" altLang="en-US" dirty="0"/>
          </a:p>
        </p:txBody>
      </p:sp>
    </p:spTree>
    <p:extLst>
      <p:ext uri="{BB962C8B-B14F-4D97-AF65-F5344CB8AC3E}">
        <p14:creationId xmlns:p14="http://schemas.microsoft.com/office/powerpoint/2010/main" val="446202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can classify TIM into phase change TIMs, metallic TIMs and polymer based TIMs. The last one occupied most of market. polymer based TIM can further divided into two types: purely polymer with high intrinsic thermal conductivity. And composites of polymer matrix and filler. It owns lots of merits including good mechanical electronic chemical properties. Design flexibility. At low price. And the conformability.</a:t>
            </a:r>
            <a:endParaRPr lang="zh-CN" altLang="en-US" dirty="0"/>
          </a:p>
        </p:txBody>
      </p:sp>
    </p:spTree>
    <p:extLst>
      <p:ext uri="{BB962C8B-B14F-4D97-AF65-F5344CB8AC3E}">
        <p14:creationId xmlns:p14="http://schemas.microsoft.com/office/powerpoint/2010/main" val="3147227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can classify TIM into phase change TIMs, metallic TIMs and polymer based TIMs. The last one occupied most of market. polymer based TIM can further divided into two types: purely polymer with high intrinsic thermal conductivity. And composites of polymer matrix and filler. It owns lots of merits including good mechanical electronic chemical properties. Design flexibility. At low price. And the conformability.</a:t>
            </a:r>
            <a:endParaRPr lang="zh-CN" altLang="en-US" dirty="0"/>
          </a:p>
        </p:txBody>
      </p:sp>
    </p:spTree>
    <p:extLst>
      <p:ext uri="{BB962C8B-B14F-4D97-AF65-F5344CB8AC3E}">
        <p14:creationId xmlns:p14="http://schemas.microsoft.com/office/powerpoint/2010/main" val="1421294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interface position is very import to the </a:t>
            </a:r>
            <a:r>
              <a:rPr lang="en-US" altLang="zh-CN" dirty="0" err="1"/>
              <a:t>itr</a:t>
            </a:r>
            <a:r>
              <a:rPr lang="en-US" altLang="zh-CN" dirty="0"/>
              <a:t> result. In this work, for rough surface systems, we choose midpoint of Z1 and Z2. Z1 is the position of rightmost layer of not grooved section. Z2 is that of grooved section. for flat systems, middle position of rightmost layer and first density peak position. Then select bulk regions to do linear fitting. And get ITR according to </a:t>
            </a:r>
            <a:r>
              <a:rPr lang="en-US" altLang="zh-CN" dirty="0" err="1"/>
              <a:t>fourier’s</a:t>
            </a:r>
            <a:r>
              <a:rPr lang="en-US" altLang="zh-CN" dirty="0"/>
              <a:t> law finally.</a:t>
            </a:r>
            <a:endParaRPr lang="zh-CN" altLang="en-US" dirty="0"/>
          </a:p>
        </p:txBody>
      </p:sp>
    </p:spTree>
    <p:extLst>
      <p:ext uri="{BB962C8B-B14F-4D97-AF65-F5344CB8AC3E}">
        <p14:creationId xmlns:p14="http://schemas.microsoft.com/office/powerpoint/2010/main" val="2085070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surface of packed chip was uneven. If we connect chip and heat sink directly, there would be a air gap. Then resistance to transfer thermal energy is very high. The common method is inserting the thermal interface material. The air gap is filled then ITR is decreased. With the development of technology, billions transistors can be integrated into one chip. This causes size of semiconductors is shrunken, density of heat dissipation increased. Then ITR cannot be ignored. It is essential to understand thermal transport mechanism at the interface of solid-TIM from the nano view.</a:t>
            </a:r>
            <a:endParaRPr lang="zh-CN" altLang="en-US" dirty="0"/>
          </a:p>
        </p:txBody>
      </p:sp>
    </p:spTree>
    <p:extLst>
      <p:ext uri="{BB962C8B-B14F-4D97-AF65-F5344CB8AC3E}">
        <p14:creationId xmlns:p14="http://schemas.microsoft.com/office/powerpoint/2010/main" val="332395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interface position is very import to the </a:t>
            </a:r>
            <a:r>
              <a:rPr lang="en-US" altLang="zh-CN" dirty="0" err="1"/>
              <a:t>itr</a:t>
            </a:r>
            <a:r>
              <a:rPr lang="en-US" altLang="zh-CN" dirty="0"/>
              <a:t> result. In this work, for rough surface systems, we choose midpoint of Z1 and Z2. Z1 is the position of rightmost layer of not grooved section. Z2 is that of grooved section. for flat systems, middle position of rightmost layer and first density peak position. Then select bulk regions to do linear fitting. And get ITR according to </a:t>
            </a:r>
            <a:r>
              <a:rPr lang="en-US" altLang="zh-CN" dirty="0" err="1"/>
              <a:t>fourier’s</a:t>
            </a:r>
            <a:r>
              <a:rPr lang="en-US" altLang="zh-CN" dirty="0"/>
              <a:t> law finally.</a:t>
            </a:r>
            <a:endParaRPr lang="zh-CN" altLang="en-US" dirty="0"/>
          </a:p>
        </p:txBody>
      </p:sp>
    </p:spTree>
    <p:extLst>
      <p:ext uri="{BB962C8B-B14F-4D97-AF65-F5344CB8AC3E}">
        <p14:creationId xmlns:p14="http://schemas.microsoft.com/office/powerpoint/2010/main" val="1512907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In the previous work of our group, we researched the Au-</a:t>
            </a:r>
            <a:r>
              <a:rPr lang="en-US" altLang="zh-CN" dirty="0" err="1"/>
              <a:t>Ar</a:t>
            </a:r>
            <a:r>
              <a:rPr lang="en-US" altLang="zh-CN" dirty="0"/>
              <a:t>-Au systems, and find that at low affinity, ITR of large pitch is larger than small pitch; and at high affinity, ITR of rough surface is smaller than flat surface. at super high affinity, highly ordered liquids would increase ITR. one group researched the influence of random roughness effect on ITR. it has been proved that roughness is an essential parameter on ITR. Also polyatomic </a:t>
            </a:r>
            <a:r>
              <a:rPr lang="en-US" altLang="zh-CN" dirty="0" err="1"/>
              <a:t>sls</a:t>
            </a:r>
            <a:r>
              <a:rPr lang="en-US" altLang="zh-CN" dirty="0"/>
              <a:t> system is much more complex</a:t>
            </a:r>
            <a:endParaRPr lang="zh-CN" altLang="en-US" sz="1200" dirty="0">
              <a:latin typeface="+mj-lt"/>
            </a:endParaRPr>
          </a:p>
        </p:txBody>
      </p:sp>
    </p:spTree>
    <p:extLst>
      <p:ext uri="{BB962C8B-B14F-4D97-AF65-F5344CB8AC3E}">
        <p14:creationId xmlns:p14="http://schemas.microsoft.com/office/powerpoint/2010/main" val="274235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To continue the previous work and to be closer to engineering application, we </a:t>
            </a:r>
            <a:r>
              <a:rPr lang="en-US" altLang="zh-CN" sz="1200" dirty="0">
                <a:solidFill>
                  <a:schemeClr val="tx1"/>
                </a:solidFill>
                <a:latin typeface="+mj-lt"/>
              </a:rPr>
              <a:t>aim to investigate </a:t>
            </a:r>
            <a:r>
              <a:rPr lang="en-US" altLang="zh-CN" sz="1200" b="0" dirty="0">
                <a:solidFill>
                  <a:schemeClr val="tx1"/>
                </a:solidFill>
                <a:latin typeface="+mj-lt"/>
                <a:cs typeface="Calibri" panose="020F0502020204030204" pitchFamily="34" charset="0"/>
              </a:rPr>
              <a:t>surface liquid structure correlation with interface </a:t>
            </a:r>
            <a:r>
              <a:rPr lang="en-US" altLang="zh-CN" sz="1200" dirty="0">
                <a:solidFill>
                  <a:schemeClr val="tx1"/>
                </a:solidFill>
                <a:latin typeface="+mj-lt"/>
                <a:cs typeface="Calibri" panose="020F0502020204030204" pitchFamily="34" charset="0"/>
              </a:rPr>
              <a:t>t</a:t>
            </a:r>
            <a:r>
              <a:rPr lang="en-US" altLang="zh-CN" sz="1200" b="0" dirty="0">
                <a:solidFill>
                  <a:schemeClr val="tx1"/>
                </a:solidFill>
                <a:latin typeface="+mj-lt"/>
                <a:cs typeface="Calibri" panose="020F0502020204030204" pitchFamily="34" charset="0"/>
              </a:rPr>
              <a:t>hermal </a:t>
            </a:r>
            <a:r>
              <a:rPr lang="en-US" altLang="zh-CN" sz="1200" dirty="0">
                <a:solidFill>
                  <a:schemeClr val="tx1"/>
                </a:solidFill>
                <a:latin typeface="+mj-lt"/>
                <a:cs typeface="Calibri" panose="020F0502020204030204" pitchFamily="34" charset="0"/>
              </a:rPr>
              <a:t>r</a:t>
            </a:r>
            <a:r>
              <a:rPr lang="en-US" altLang="zh-CN" sz="1200" b="0" dirty="0">
                <a:solidFill>
                  <a:schemeClr val="tx1"/>
                </a:solidFill>
                <a:latin typeface="+mj-lt"/>
                <a:cs typeface="Calibri" panose="020F0502020204030204" pitchFamily="34" charset="0"/>
              </a:rPr>
              <a:t>esistance of Pt/</a:t>
            </a:r>
            <a:r>
              <a:rPr lang="en-US" altLang="zh-CN" sz="1200" b="0" i="1" dirty="0">
                <a:solidFill>
                  <a:schemeClr val="tx1"/>
                </a:solidFill>
                <a:latin typeface="+mj-lt"/>
                <a:cs typeface="Calibri" panose="020F0502020204030204" pitchFamily="34" charset="0"/>
              </a:rPr>
              <a:t>n</a:t>
            </a:r>
            <a:r>
              <a:rPr lang="en-US" altLang="zh-CN" sz="1200" b="0" dirty="0">
                <a:solidFill>
                  <a:schemeClr val="tx1"/>
                </a:solidFill>
                <a:latin typeface="+mj-lt"/>
                <a:cs typeface="Calibri" panose="020F0502020204030204" pitchFamily="34" charset="0"/>
              </a:rPr>
              <a:t>-alkane (TIM interfaces at different </a:t>
            </a:r>
            <a:r>
              <a:rPr lang="en-US" altLang="zh-CN" sz="1200" dirty="0">
                <a:solidFill>
                  <a:schemeClr val="tx1"/>
                </a:solidFill>
                <a:latin typeface="+mj-lt"/>
                <a:cs typeface="Calibri" panose="020F0502020204030204" pitchFamily="34" charset="0"/>
              </a:rPr>
              <a:t>a</a:t>
            </a:r>
            <a:r>
              <a:rPr lang="en-US" altLang="zh-CN" sz="1200" b="0" dirty="0">
                <a:solidFill>
                  <a:schemeClr val="tx1"/>
                </a:solidFill>
                <a:latin typeface="+mj-lt"/>
                <a:cs typeface="Calibri" panose="020F0502020204030204" pitchFamily="34" charset="0"/>
              </a:rPr>
              <a:t>ffinities</a:t>
            </a:r>
            <a:endParaRPr lang="zh-CN" altLang="en-US" dirty="0"/>
          </a:p>
          <a:p>
            <a:endParaRPr lang="zh-CN" altLang="en-US" dirty="0"/>
          </a:p>
        </p:txBody>
      </p:sp>
    </p:spTree>
    <p:extLst>
      <p:ext uri="{BB962C8B-B14F-4D97-AF65-F5344CB8AC3E}">
        <p14:creationId xmlns:p14="http://schemas.microsoft.com/office/powerpoint/2010/main" val="77286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Simulation system is as shown. Chain length of TIM varied from 8 to 36. We used three kinds of surfaces, flat, pitch 19.6, pitch 117.5. fig (a) is a definition of pitch, we set the depth and width of groove to be the same that the apparent area is twice of cross-section area. NEMD techniques were used. The temperature of heat sink and heat source were controlled using </a:t>
            </a:r>
            <a:r>
              <a:rPr lang="en-US" altLang="zh-CN" dirty="0" err="1"/>
              <a:t>langevin</a:t>
            </a:r>
            <a:r>
              <a:rPr lang="en-US" altLang="zh-CN" dirty="0"/>
              <a:t> thermostat. And to obtain steady state and linear temperature distribution</a:t>
            </a:r>
            <a:endParaRPr lang="zh-CN" altLang="en-US" dirty="0"/>
          </a:p>
        </p:txBody>
      </p:sp>
    </p:spTree>
    <p:extLst>
      <p:ext uri="{BB962C8B-B14F-4D97-AF65-F5344CB8AC3E}">
        <p14:creationId xmlns:p14="http://schemas.microsoft.com/office/powerpoint/2010/main" val="223711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solid interaction, morse model was used. polymer used nerd potential to interact. Lorentz-Berthelot rule was adopted too. about simulation procedures, anneal system firstly then equilibrate system to obtain a steady heat flux. Finally the production run was performed. We calculate ITR every 8ns, use five ITR to evaluate the error.</a:t>
            </a:r>
            <a:endParaRPr lang="zh-CN" altLang="en-US" dirty="0"/>
          </a:p>
        </p:txBody>
      </p:sp>
    </p:spTree>
    <p:extLst>
      <p:ext uri="{BB962C8B-B14F-4D97-AF65-F5344CB8AC3E}">
        <p14:creationId xmlns:p14="http://schemas.microsoft.com/office/powerpoint/2010/main" val="319173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interface position is very import to the </a:t>
            </a:r>
            <a:r>
              <a:rPr lang="en-US" altLang="zh-CN" dirty="0" err="1"/>
              <a:t>itr</a:t>
            </a:r>
            <a:r>
              <a:rPr lang="en-US" altLang="zh-CN" dirty="0"/>
              <a:t> result. In this work, for rough surface systems, we choose midpoint of Z1 and Z2. Z1 is the position of rightmost layer of not grooved section. Z2 is that of grooved section. for flat systems, middle position of rightmost layer and first density peak position. Then select bulk regions to do linear fitting. And get ITR according to </a:t>
            </a:r>
            <a:r>
              <a:rPr lang="en-US" altLang="zh-CN" dirty="0" err="1"/>
              <a:t>fourier’s</a:t>
            </a:r>
            <a:r>
              <a:rPr lang="en-US" altLang="zh-CN" dirty="0"/>
              <a:t> law finally.</a:t>
            </a:r>
            <a:endParaRPr lang="zh-CN" altLang="en-US" dirty="0"/>
          </a:p>
        </p:txBody>
      </p:sp>
    </p:spTree>
    <p:extLst>
      <p:ext uri="{BB962C8B-B14F-4D97-AF65-F5344CB8AC3E}">
        <p14:creationId xmlns:p14="http://schemas.microsoft.com/office/powerpoint/2010/main" val="864516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a:t>
            </a:r>
            <a:r>
              <a:rPr lang="en-US" altLang="zh-CN" dirty="0" err="1"/>
              <a:t>itr</a:t>
            </a:r>
            <a:r>
              <a:rPr lang="en-US" altLang="zh-CN" dirty="0"/>
              <a:t> at eta of 0.1, we found </a:t>
            </a:r>
            <a:r>
              <a:rPr lang="en-US" altLang="zh-CN" dirty="0" err="1"/>
              <a:t>itr</a:t>
            </a:r>
            <a:r>
              <a:rPr lang="en-US" altLang="zh-CN" dirty="0"/>
              <a:t> varies with chain-length but the apparent rule is hard to be summarized. C8 performed best interface thermal transport ability. For most systems, rough surface is not beneficial to decrease ITR.</a:t>
            </a:r>
          </a:p>
          <a:p>
            <a:r>
              <a:rPr lang="en-US" altLang="zh-CN" dirty="0"/>
              <a:t>We calculated the adsorbed atom number per cross-section area. An apparent correlation that more adsorbed atoms result into smaller ITR.</a:t>
            </a:r>
            <a:endParaRPr lang="zh-CN" altLang="en-US" dirty="0"/>
          </a:p>
        </p:txBody>
      </p:sp>
    </p:spTree>
    <p:extLst>
      <p:ext uri="{BB962C8B-B14F-4D97-AF65-F5344CB8AC3E}">
        <p14:creationId xmlns:p14="http://schemas.microsoft.com/office/powerpoint/2010/main" val="202735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 polymer state inside grooves, we can find most systems cannot make use of additional area due to grooving. Only C8-pitch 19.6 C8-pitch 117.5 and C36-pitch 117.5 can make use of additional surface area. This is different from our previous work for gold-argon-gold system, we found all grooves were not filled at low affinity.</a:t>
            </a:r>
            <a:endParaRPr lang="zh-CN" altLang="en-US" dirty="0"/>
          </a:p>
        </p:txBody>
      </p:sp>
    </p:spTree>
    <p:extLst>
      <p:ext uri="{BB962C8B-B14F-4D97-AF65-F5344CB8AC3E}">
        <p14:creationId xmlns:p14="http://schemas.microsoft.com/office/powerpoint/2010/main" val="241492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cSld name="标题幻灯片">
    <p:spTree>
      <p:nvGrpSpPr>
        <p:cNvPr id="1" name=""/>
        <p:cNvGrpSpPr/>
        <p:nvPr/>
      </p:nvGrpSpPr>
      <p:grpSpPr>
        <a:xfrm>
          <a:off x="0" y="0"/>
          <a:ext cx="0" cy="0"/>
          <a:chOff x="0" y="0"/>
          <a:chExt cx="0" cy="0"/>
        </a:xfrm>
      </p:grpSpPr>
      <p:sp>
        <p:nvSpPr>
          <p:cNvPr id="983049" name="标题 983048"/>
          <p:cNvSpPr>
            <a:spLocks noGrp="1"/>
          </p:cNvSpPr>
          <p:nvPr>
            <p:ph type="ctrTitle"/>
          </p:nvPr>
        </p:nvSpPr>
        <p:spPr>
          <a:xfrm>
            <a:off x="346075" y="2227263"/>
            <a:ext cx="8451850" cy="914400"/>
          </a:xfrm>
          <a:prstGeom prst="rect">
            <a:avLst/>
          </a:prstGeom>
          <a:noFill/>
          <a:ln w="9525">
            <a:noFill/>
          </a:ln>
        </p:spPr>
        <p:txBody>
          <a:bodyPr/>
          <a:lstStyle>
            <a:lvl1pPr lvl="0" algn="ctr">
              <a:buClrTx/>
              <a:buSzTx/>
              <a:buFontTx/>
              <a:defRPr sz="4000"/>
            </a:lvl1pPr>
          </a:lstStyle>
          <a:p>
            <a:pPr lvl="0"/>
            <a:r>
              <a:rPr lang="zh-CN" altLang="en-US" noProof="1"/>
              <a:t>单击此处编辑母版标题样式</a:t>
            </a:r>
          </a:p>
        </p:txBody>
      </p:sp>
      <p:sp>
        <p:nvSpPr>
          <p:cNvPr id="983050" name="副标题 983049"/>
          <p:cNvSpPr>
            <a:spLocks noGrp="1"/>
          </p:cNvSpPr>
          <p:nvPr>
            <p:ph type="subTitle" idx="1"/>
          </p:nvPr>
        </p:nvSpPr>
        <p:spPr>
          <a:xfrm>
            <a:off x="1371600" y="3886200"/>
            <a:ext cx="6400800" cy="1752600"/>
          </a:xfrm>
          <a:prstGeom prst="rect">
            <a:avLst/>
          </a:prstGeom>
          <a:noFill/>
          <a:ln w="9525">
            <a:noFill/>
          </a:ln>
        </p:spPr>
        <p:txBody>
          <a:bodyPr/>
          <a:lstStyle>
            <a:lvl1pPr marL="0" lvl="0" indent="0" algn="ctr">
              <a:lnSpc>
                <a:spcPct val="120000"/>
              </a:lnSpc>
              <a:buClr>
                <a:srgbClr val="CC3300"/>
              </a:buClr>
              <a:buSzPct val="60000"/>
              <a:buFont typeface="Wingdings" panose="05000000000000000000" pitchFamily="2" charset="2"/>
              <a:buNone/>
              <a:defRPr/>
            </a:lvl1pPr>
            <a:lvl2pPr marL="457200" lvl="1" indent="0" algn="ctr">
              <a:lnSpc>
                <a:spcPct val="120000"/>
              </a:lnSpc>
              <a:buClr>
                <a:srgbClr val="CC3300"/>
              </a:buClr>
              <a:buSzPct val="60000"/>
              <a:buFont typeface="Wingdings" panose="05000000000000000000" pitchFamily="2" charset="2"/>
              <a:buNone/>
              <a:defRPr/>
            </a:lvl2pPr>
            <a:lvl3pPr marL="914400" lvl="2" indent="0" algn="ctr">
              <a:lnSpc>
                <a:spcPct val="120000"/>
              </a:lnSpc>
              <a:buClr>
                <a:schemeClr val="tx1"/>
              </a:buClr>
              <a:buSzTx/>
              <a:buFont typeface="Wingdings" panose="05000000000000000000" pitchFamily="2" charset="2"/>
              <a:buNone/>
              <a:defRPr/>
            </a:lvl3pPr>
            <a:lvl4pPr marL="1371600" lvl="3" indent="0" algn="ctr">
              <a:lnSpc>
                <a:spcPct val="120000"/>
              </a:lnSpc>
              <a:buClr>
                <a:schemeClr val="tx1"/>
              </a:buClr>
              <a:buSzTx/>
              <a:buFont typeface="Wingdings" panose="05000000000000000000" pitchFamily="2" charset="2"/>
              <a:buNone/>
              <a:defRPr/>
            </a:lvl4pPr>
            <a:lvl5pPr marL="1828800" lvl="4" indent="0" algn="ctr">
              <a:lnSpc>
                <a:spcPct val="120000"/>
              </a:lnSpc>
              <a:buClr>
                <a:schemeClr val="tx1"/>
              </a:buClr>
              <a:buSzTx/>
              <a:buFont typeface="Wingdings" panose="05000000000000000000" pitchFamily="2" charset="2"/>
              <a:buNone/>
              <a:defRPr/>
            </a:lvl5pPr>
          </a:lstStyle>
          <a:p>
            <a:pPr lvl="0"/>
            <a:r>
              <a:rPr lang="zh-CN" altLang="en-US" noProof="1"/>
              <a:t>单击此处编辑母版副标题样式</a:t>
            </a:r>
          </a:p>
        </p:txBody>
      </p:sp>
      <p:sp>
        <p:nvSpPr>
          <p:cNvPr id="4" name="页脚占位符 1">
            <a:extLst>
              <a:ext uri="{FF2B5EF4-FFF2-40B4-BE49-F238E27FC236}">
                <a16:creationId xmlns:a16="http://schemas.microsoft.com/office/drawing/2014/main" id="{C0ED8C53-E6F9-46D1-AD18-F6DF862E77E7}"/>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5FAAB83B-A006-4257-BE56-881685802B19}"/>
              </a:ext>
            </a:extLst>
          </p:cNvPr>
          <p:cNvSpPr>
            <a:spLocks noGrp="1"/>
          </p:cNvSpPr>
          <p:nvPr>
            <p:ph type="sldNum" sz="quarter" idx="11"/>
          </p:nvPr>
        </p:nvSpPr>
        <p:spPr/>
        <p:txBody>
          <a:bodyPr/>
          <a:lstStyle>
            <a:lvl1pPr algn="r">
              <a:defRPr sz="1600">
                <a:solidFill>
                  <a:schemeClr val="tx1"/>
                </a:solidFill>
                <a:latin typeface="+mj-lt"/>
              </a:defRPr>
            </a:lvl1pPr>
          </a:lstStyle>
          <a:p>
            <a:pPr>
              <a:defRPr/>
            </a:pPr>
            <a:r>
              <a:rPr lang="en-US" altLang="zh-CN" dirty="0"/>
              <a:t>&lt;#&gt;</a:t>
            </a:r>
            <a:endParaRPr lang="zh-CN" altLang="en-US" dirty="0"/>
          </a:p>
        </p:txBody>
      </p:sp>
    </p:spTree>
    <p:extLst>
      <p:ext uri="{BB962C8B-B14F-4D97-AF65-F5344CB8AC3E}">
        <p14:creationId xmlns:p14="http://schemas.microsoft.com/office/powerpoint/2010/main" val="1351377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615950" y="1125538"/>
            <a:ext cx="7772400" cy="4114800"/>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13">
            <a:extLst>
              <a:ext uri="{FF2B5EF4-FFF2-40B4-BE49-F238E27FC236}">
                <a16:creationId xmlns:a16="http://schemas.microsoft.com/office/drawing/2014/main" id="{F9ED981C-31EC-42B5-AD50-520594D73197}"/>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29FC3488-8F72-4FAF-91CE-21975870E843}"/>
              </a:ext>
            </a:extLst>
          </p:cNvPr>
          <p:cNvSpPr>
            <a:spLocks noGrp="1"/>
          </p:cNvSpPr>
          <p:nvPr>
            <p:ph type="sldNum" sz="quarter" idx="11"/>
          </p:nvPr>
        </p:nvSpPr>
        <p:spPr/>
        <p:txBody>
          <a:bodyPr/>
          <a:lstStyle>
            <a:lvl1pPr>
              <a:defRPr/>
            </a:lvl1pPr>
          </a:lstStyle>
          <a:p>
            <a:pPr>
              <a:defRPr/>
            </a:pPr>
            <a:fld id="{FE25360F-298B-4A73-A3E5-B89509430734}" type="slidenum">
              <a:rPr lang="zh-CN" altLang="en-US"/>
              <a:pPr>
                <a:defRPr/>
              </a:pPr>
              <a:t>‹#›</a:t>
            </a:fld>
            <a:endParaRPr lang="zh-CN" altLang="en-US" dirty="0"/>
          </a:p>
        </p:txBody>
      </p:sp>
    </p:spTree>
    <p:extLst>
      <p:ext uri="{BB962C8B-B14F-4D97-AF65-F5344CB8AC3E}">
        <p14:creationId xmlns:p14="http://schemas.microsoft.com/office/powerpoint/2010/main" val="4229915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42063" y="115888"/>
            <a:ext cx="2046288" cy="5124450"/>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03200" y="115888"/>
            <a:ext cx="6020237" cy="5124450"/>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13">
            <a:extLst>
              <a:ext uri="{FF2B5EF4-FFF2-40B4-BE49-F238E27FC236}">
                <a16:creationId xmlns:a16="http://schemas.microsoft.com/office/drawing/2014/main" id="{D19523F0-89DB-4B77-A08C-A1784F1925FA}"/>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775845C7-E3F7-400E-9876-783953E20EEF}"/>
              </a:ext>
            </a:extLst>
          </p:cNvPr>
          <p:cNvSpPr>
            <a:spLocks noGrp="1"/>
          </p:cNvSpPr>
          <p:nvPr>
            <p:ph type="sldNum" sz="quarter" idx="11"/>
          </p:nvPr>
        </p:nvSpPr>
        <p:spPr/>
        <p:txBody>
          <a:bodyPr/>
          <a:lstStyle>
            <a:lvl1pPr>
              <a:defRPr/>
            </a:lvl1pPr>
          </a:lstStyle>
          <a:p>
            <a:pPr>
              <a:defRPr/>
            </a:pPr>
            <a:fld id="{A77852E3-A952-4CED-B787-F2DC83BE7C54}" type="slidenum">
              <a:rPr lang="zh-CN" altLang="en-US"/>
              <a:pPr>
                <a:defRPr/>
              </a:pPr>
              <a:t>‹#›</a:t>
            </a:fld>
            <a:endParaRPr lang="zh-CN" altLang="en-US" dirty="0"/>
          </a:p>
        </p:txBody>
      </p:sp>
    </p:spTree>
    <p:extLst>
      <p:ext uri="{BB962C8B-B14F-4D97-AF65-F5344CB8AC3E}">
        <p14:creationId xmlns:p14="http://schemas.microsoft.com/office/powerpoint/2010/main" val="2960335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页脚占位符 13">
            <a:extLst>
              <a:ext uri="{FF2B5EF4-FFF2-40B4-BE49-F238E27FC236}">
                <a16:creationId xmlns:a16="http://schemas.microsoft.com/office/drawing/2014/main" id="{DD0645F6-8FC4-4A24-82EB-39F30775C2AC}"/>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26C453FF-64C3-423B-96E4-9ED7FAC69B70}"/>
              </a:ext>
            </a:extLst>
          </p:cNvPr>
          <p:cNvSpPr>
            <a:spLocks noGrp="1"/>
          </p:cNvSpPr>
          <p:nvPr>
            <p:ph type="sldNum" sz="quarter" idx="11"/>
          </p:nvPr>
        </p:nvSpPr>
        <p:spPr/>
        <p:txBody>
          <a:bodyPr/>
          <a:lstStyle>
            <a:lvl1pPr>
              <a:defRPr/>
            </a:lvl1pPr>
          </a:lstStyle>
          <a:p>
            <a:pPr>
              <a:defRPr/>
            </a:pPr>
            <a:fld id="{46A32132-530B-432A-9732-05047B0DC6C8}" type="slidenum">
              <a:rPr lang="zh-CN" altLang="en-US"/>
              <a:pPr>
                <a:defRPr/>
              </a:pPr>
              <a:t>‹#›</a:t>
            </a:fld>
            <a:endParaRPr lang="zh-CN" altLang="en-US" dirty="0"/>
          </a:p>
        </p:txBody>
      </p:sp>
    </p:spTree>
    <p:extLst>
      <p:ext uri="{BB962C8B-B14F-4D97-AF65-F5344CB8AC3E}">
        <p14:creationId xmlns:p14="http://schemas.microsoft.com/office/powerpoint/2010/main" val="1278236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a:xfrm>
            <a:off x="615950" y="1125538"/>
            <a:ext cx="7772400" cy="4114800"/>
          </a:xfrm>
          <a:prstGeom prst="rect">
            <a:avLst/>
          </a:prstGeom>
        </p:spPr>
        <p:txBody>
          <a:bodyPr/>
          <a:lstStyle/>
          <a:p>
            <a:pPr lvl="0"/>
            <a:endParaRPr lang="zh-CN" altLang="en-US" noProof="1"/>
          </a:p>
        </p:txBody>
      </p:sp>
      <p:sp>
        <p:nvSpPr>
          <p:cNvPr id="4" name="页脚占位符 13">
            <a:extLst>
              <a:ext uri="{FF2B5EF4-FFF2-40B4-BE49-F238E27FC236}">
                <a16:creationId xmlns:a16="http://schemas.microsoft.com/office/drawing/2014/main" id="{870D5AA6-0703-458F-9D4A-BDEFB5C59C29}"/>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92522C36-DA95-4899-8793-4D8108F20FD0}"/>
              </a:ext>
            </a:extLst>
          </p:cNvPr>
          <p:cNvSpPr>
            <a:spLocks noGrp="1"/>
          </p:cNvSpPr>
          <p:nvPr>
            <p:ph type="sldNum" sz="quarter" idx="11"/>
          </p:nvPr>
        </p:nvSpPr>
        <p:spPr/>
        <p:txBody>
          <a:bodyPr/>
          <a:lstStyle>
            <a:lvl1pPr>
              <a:defRPr/>
            </a:lvl1pPr>
          </a:lstStyle>
          <a:p>
            <a:pPr>
              <a:defRPr/>
            </a:pPr>
            <a:fld id="{5686E2F6-0B7D-44EF-8367-A0F15558BD6E}" type="slidenum">
              <a:rPr lang="zh-CN" altLang="en-US"/>
              <a:pPr>
                <a:defRPr/>
              </a:pPr>
              <a:t>‹#›</a:t>
            </a:fld>
            <a:endParaRPr lang="zh-CN" altLang="en-US" dirty="0"/>
          </a:p>
        </p:txBody>
      </p:sp>
    </p:spTree>
    <p:extLst>
      <p:ext uri="{BB962C8B-B14F-4D97-AF65-F5344CB8AC3E}">
        <p14:creationId xmlns:p14="http://schemas.microsoft.com/office/powerpoint/2010/main" val="2480534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页脚占位符 13">
            <a:extLst>
              <a:ext uri="{FF2B5EF4-FFF2-40B4-BE49-F238E27FC236}">
                <a16:creationId xmlns:a16="http://schemas.microsoft.com/office/drawing/2014/main" id="{5FA6AE31-9FFB-4F19-89FF-728AC5FD9E39}"/>
              </a:ext>
            </a:extLst>
          </p:cNvPr>
          <p:cNvSpPr>
            <a:spLocks noGrp="1"/>
          </p:cNvSpPr>
          <p:nvPr>
            <p:ph type="ftr" sz="quarter" idx="10"/>
          </p:nvPr>
        </p:nvSpPr>
        <p:spPr/>
        <p:txBody>
          <a:bodyPr/>
          <a:lstStyle>
            <a:lvl1pPr>
              <a:defRPr/>
            </a:lvl1pPr>
          </a:lstStyle>
          <a:p>
            <a:pPr>
              <a:defRPr/>
            </a:pPr>
            <a:endParaRPr lang="zh-CN" altLang="en-US"/>
          </a:p>
        </p:txBody>
      </p:sp>
      <p:sp>
        <p:nvSpPr>
          <p:cNvPr id="4" name="灯片编号占位符 14">
            <a:extLst>
              <a:ext uri="{FF2B5EF4-FFF2-40B4-BE49-F238E27FC236}">
                <a16:creationId xmlns:a16="http://schemas.microsoft.com/office/drawing/2014/main" id="{020604A5-F3E0-4029-A1E1-2509D6C1632E}"/>
              </a:ext>
            </a:extLst>
          </p:cNvPr>
          <p:cNvSpPr>
            <a:spLocks noGrp="1"/>
          </p:cNvSpPr>
          <p:nvPr>
            <p:ph type="sldNum" sz="quarter" idx="11"/>
          </p:nvPr>
        </p:nvSpPr>
        <p:spPr/>
        <p:txBody>
          <a:bodyPr/>
          <a:lstStyle>
            <a:lvl1pPr>
              <a:defRPr/>
            </a:lvl1pPr>
          </a:lstStyle>
          <a:p>
            <a:pPr>
              <a:defRPr/>
            </a:pPr>
            <a:fld id="{7B3B2D9F-4748-4A08-8A3B-B0A75DCFCC1F}" type="slidenum">
              <a:rPr lang="zh-CN" altLang="en-US"/>
              <a:pPr>
                <a:defRPr/>
              </a:pPr>
              <a:t>‹#›</a:t>
            </a:fld>
            <a:endParaRPr lang="zh-CN" altLang="en-US" dirty="0"/>
          </a:p>
        </p:txBody>
      </p:sp>
    </p:spTree>
    <p:extLst>
      <p:ext uri="{BB962C8B-B14F-4D97-AF65-F5344CB8AC3E}">
        <p14:creationId xmlns:p14="http://schemas.microsoft.com/office/powerpoint/2010/main" val="568564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15950" y="1125538"/>
            <a:ext cx="7772400" cy="411480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13">
            <a:extLst>
              <a:ext uri="{FF2B5EF4-FFF2-40B4-BE49-F238E27FC236}">
                <a16:creationId xmlns:a16="http://schemas.microsoft.com/office/drawing/2014/main" id="{0D032D53-FAAD-4766-BEE3-C79AFC59D1E4}"/>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87DC4C9F-A3A1-4ADB-B201-64BE874DE7C2}"/>
              </a:ext>
            </a:extLst>
          </p:cNvPr>
          <p:cNvSpPr>
            <a:spLocks noGrp="1"/>
          </p:cNvSpPr>
          <p:nvPr>
            <p:ph type="sldNum" sz="quarter" idx="11"/>
          </p:nvPr>
        </p:nvSpPr>
        <p:spPr/>
        <p:txBody>
          <a:bodyPr/>
          <a:lstStyle>
            <a:lvl1pPr>
              <a:defRPr>
                <a:latin typeface="+mj-lt"/>
              </a:defRPr>
            </a:lvl1pPr>
          </a:lstStyle>
          <a:p>
            <a:pPr>
              <a:defRPr/>
            </a:pPr>
            <a:fld id="{83F234FD-86DF-4DBA-93FA-8A1D0F97FC79}" type="slidenum">
              <a:rPr lang="zh-CN" altLang="en-US" smtClean="0"/>
              <a:pPr>
                <a:defRPr/>
              </a:pPr>
              <a:t>‹#›</a:t>
            </a:fld>
            <a:endParaRPr lang="zh-CN" altLang="en-US" dirty="0"/>
          </a:p>
        </p:txBody>
      </p:sp>
      <p:sp>
        <p:nvSpPr>
          <p:cNvPr id="6" name="Title 5">
            <a:extLst>
              <a:ext uri="{FF2B5EF4-FFF2-40B4-BE49-F238E27FC236}">
                <a16:creationId xmlns:a16="http://schemas.microsoft.com/office/drawing/2014/main" id="{AF98EE08-246B-4474-8303-5EEB2AD71EBA}"/>
              </a:ext>
            </a:extLst>
          </p:cNvPr>
          <p:cNvSpPr>
            <a:spLocks noGrp="1"/>
          </p:cNvSpPr>
          <p:nvPr>
            <p:ph type="title"/>
          </p:nvPr>
        </p:nvSpPr>
        <p:spPr>
          <a:xfrm>
            <a:off x="628650" y="365125"/>
            <a:ext cx="7886700" cy="1325563"/>
          </a:xfrm>
          <a:prstGeom prst="rect">
            <a:avLst/>
          </a:prstGeom>
        </p:spPr>
        <p:txBody>
          <a:bodyPr/>
          <a:lstStyle/>
          <a:p>
            <a:r>
              <a:rPr lang="en-US" altLang="zh-CN"/>
              <a:t>Click to edit Master title style</a:t>
            </a:r>
            <a:endParaRPr lang="zh-CN" altLang="en-US"/>
          </a:p>
        </p:txBody>
      </p:sp>
      <p:sp>
        <p:nvSpPr>
          <p:cNvPr id="8" name="Content Placeholder 7">
            <a:extLst>
              <a:ext uri="{FF2B5EF4-FFF2-40B4-BE49-F238E27FC236}">
                <a16:creationId xmlns:a16="http://schemas.microsoft.com/office/drawing/2014/main" id="{6D70DBCF-6CA3-4679-9215-2877A7CCE31E}"/>
              </a:ext>
            </a:extLst>
          </p:cNvPr>
          <p:cNvSpPr>
            <a:spLocks noGrp="1"/>
          </p:cNvSpPr>
          <p:nvPr>
            <p:ph sz="quarter" idx="12"/>
          </p:nvPr>
        </p:nvSpPr>
        <p:spPr>
          <a:xfrm>
            <a:off x="8891588" y="6721475"/>
            <a:ext cx="914400" cy="914400"/>
          </a:xfrm>
          <a:prstGeom prst="rect">
            <a:avLst/>
          </a:prstGeo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255636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页脚占位符 13">
            <a:extLst>
              <a:ext uri="{FF2B5EF4-FFF2-40B4-BE49-F238E27FC236}">
                <a16:creationId xmlns:a16="http://schemas.microsoft.com/office/drawing/2014/main" id="{53E9008F-BBD9-43CC-BA28-BBDDE71305AF}"/>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A9E12580-6693-4E82-BE58-8C3C3397C584}"/>
              </a:ext>
            </a:extLst>
          </p:cNvPr>
          <p:cNvSpPr>
            <a:spLocks noGrp="1"/>
          </p:cNvSpPr>
          <p:nvPr>
            <p:ph type="sldNum" sz="quarter" idx="11"/>
          </p:nvPr>
        </p:nvSpPr>
        <p:spPr/>
        <p:txBody>
          <a:bodyPr/>
          <a:lstStyle>
            <a:lvl1pPr>
              <a:defRPr/>
            </a:lvl1pPr>
          </a:lstStyle>
          <a:p>
            <a:pPr>
              <a:defRPr/>
            </a:pPr>
            <a:fld id="{90EF7774-5409-47E1-9A93-A3A338A87913}" type="slidenum">
              <a:rPr lang="zh-CN" altLang="en-US"/>
              <a:pPr>
                <a:defRPr/>
              </a:pPr>
              <a:t>‹#›</a:t>
            </a:fld>
            <a:endParaRPr lang="zh-CN" altLang="en-US" dirty="0"/>
          </a:p>
        </p:txBody>
      </p:sp>
    </p:spTree>
    <p:extLst>
      <p:ext uri="{BB962C8B-B14F-4D97-AF65-F5344CB8AC3E}">
        <p14:creationId xmlns:p14="http://schemas.microsoft.com/office/powerpoint/2010/main" val="4156137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15950" y="1125538"/>
            <a:ext cx="3808476" cy="411480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9874" y="1125538"/>
            <a:ext cx="3808476" cy="411480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页脚占位符 13">
            <a:extLst>
              <a:ext uri="{FF2B5EF4-FFF2-40B4-BE49-F238E27FC236}">
                <a16:creationId xmlns:a16="http://schemas.microsoft.com/office/drawing/2014/main" id="{6C4C590E-7722-407B-8F52-142710474D9C}"/>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4565D07D-EE46-417C-BD06-A17DD130102C}"/>
              </a:ext>
            </a:extLst>
          </p:cNvPr>
          <p:cNvSpPr>
            <a:spLocks noGrp="1"/>
          </p:cNvSpPr>
          <p:nvPr>
            <p:ph type="sldNum" sz="quarter" idx="11"/>
          </p:nvPr>
        </p:nvSpPr>
        <p:spPr/>
        <p:txBody>
          <a:bodyPr/>
          <a:lstStyle>
            <a:lvl1pPr>
              <a:defRPr/>
            </a:lvl1pPr>
          </a:lstStyle>
          <a:p>
            <a:pPr>
              <a:defRPr/>
            </a:pPr>
            <a:fld id="{561B4212-A68C-49C7-B5A2-824D22FC2126}" type="slidenum">
              <a:rPr lang="zh-CN" altLang="en-US"/>
              <a:pPr>
                <a:defRPr/>
              </a:pPr>
              <a:t>‹#›</a:t>
            </a:fld>
            <a:endParaRPr lang="zh-CN" altLang="en-US" dirty="0"/>
          </a:p>
        </p:txBody>
      </p:sp>
    </p:spTree>
    <p:extLst>
      <p:ext uri="{BB962C8B-B14F-4D97-AF65-F5344CB8AC3E}">
        <p14:creationId xmlns:p14="http://schemas.microsoft.com/office/powerpoint/2010/main" val="428671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a:prstGeom prst="rect">
            <a:avLst/>
          </a:prstGeo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a:prstGeom prst="rect">
            <a:avLst/>
          </a:prstGeo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页脚占位符 13">
            <a:extLst>
              <a:ext uri="{FF2B5EF4-FFF2-40B4-BE49-F238E27FC236}">
                <a16:creationId xmlns:a16="http://schemas.microsoft.com/office/drawing/2014/main" id="{AFC29A6B-94F8-4A2D-9A2B-0EB5C995A390}"/>
              </a:ext>
            </a:extLst>
          </p:cNvPr>
          <p:cNvSpPr>
            <a:spLocks noGrp="1"/>
          </p:cNvSpPr>
          <p:nvPr>
            <p:ph type="ftr" sz="quarter" idx="10"/>
          </p:nvPr>
        </p:nvSpPr>
        <p:spPr/>
        <p:txBody>
          <a:bodyPr/>
          <a:lstStyle>
            <a:lvl1pPr>
              <a:defRPr/>
            </a:lvl1pPr>
          </a:lstStyle>
          <a:p>
            <a:pPr>
              <a:defRPr/>
            </a:pPr>
            <a:endParaRPr lang="zh-CN" altLang="en-US"/>
          </a:p>
        </p:txBody>
      </p:sp>
      <p:sp>
        <p:nvSpPr>
          <p:cNvPr id="8" name="灯片编号占位符 14">
            <a:extLst>
              <a:ext uri="{FF2B5EF4-FFF2-40B4-BE49-F238E27FC236}">
                <a16:creationId xmlns:a16="http://schemas.microsoft.com/office/drawing/2014/main" id="{376F07AA-3692-4798-AFA4-322AAC2425B4}"/>
              </a:ext>
            </a:extLst>
          </p:cNvPr>
          <p:cNvSpPr>
            <a:spLocks noGrp="1"/>
          </p:cNvSpPr>
          <p:nvPr>
            <p:ph type="sldNum" sz="quarter" idx="11"/>
          </p:nvPr>
        </p:nvSpPr>
        <p:spPr/>
        <p:txBody>
          <a:bodyPr/>
          <a:lstStyle>
            <a:lvl1pPr>
              <a:defRPr/>
            </a:lvl1pPr>
          </a:lstStyle>
          <a:p>
            <a:pPr>
              <a:defRPr/>
            </a:pPr>
            <a:fld id="{41F1E84B-B7EB-49A7-A4B3-FDED35762513}" type="slidenum">
              <a:rPr lang="zh-CN" altLang="en-US"/>
              <a:pPr>
                <a:defRPr/>
              </a:pPr>
              <a:t>‹#›</a:t>
            </a:fld>
            <a:endParaRPr lang="zh-CN" altLang="en-US" dirty="0"/>
          </a:p>
        </p:txBody>
      </p:sp>
    </p:spTree>
    <p:extLst>
      <p:ext uri="{BB962C8B-B14F-4D97-AF65-F5344CB8AC3E}">
        <p14:creationId xmlns:p14="http://schemas.microsoft.com/office/powerpoint/2010/main" val="1648630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页脚占位符 13">
            <a:extLst>
              <a:ext uri="{FF2B5EF4-FFF2-40B4-BE49-F238E27FC236}">
                <a16:creationId xmlns:a16="http://schemas.microsoft.com/office/drawing/2014/main" id="{D94CBBBD-3BF8-4880-B9AC-1BE2DC5F65F7}"/>
              </a:ext>
            </a:extLst>
          </p:cNvPr>
          <p:cNvSpPr>
            <a:spLocks noGrp="1"/>
          </p:cNvSpPr>
          <p:nvPr>
            <p:ph type="ftr" sz="quarter" idx="10"/>
          </p:nvPr>
        </p:nvSpPr>
        <p:spPr/>
        <p:txBody>
          <a:bodyPr/>
          <a:lstStyle>
            <a:lvl1pPr>
              <a:defRPr/>
            </a:lvl1pPr>
          </a:lstStyle>
          <a:p>
            <a:pPr>
              <a:defRPr/>
            </a:pPr>
            <a:endParaRPr lang="zh-CN" altLang="en-US"/>
          </a:p>
        </p:txBody>
      </p:sp>
      <p:sp>
        <p:nvSpPr>
          <p:cNvPr id="4" name="灯片编号占位符 14">
            <a:extLst>
              <a:ext uri="{FF2B5EF4-FFF2-40B4-BE49-F238E27FC236}">
                <a16:creationId xmlns:a16="http://schemas.microsoft.com/office/drawing/2014/main" id="{7DDEBCD4-EA81-4739-89D6-12ACE322B964}"/>
              </a:ext>
            </a:extLst>
          </p:cNvPr>
          <p:cNvSpPr>
            <a:spLocks noGrp="1"/>
          </p:cNvSpPr>
          <p:nvPr>
            <p:ph type="sldNum" sz="quarter" idx="11"/>
          </p:nvPr>
        </p:nvSpPr>
        <p:spPr/>
        <p:txBody>
          <a:bodyPr/>
          <a:lstStyle>
            <a:lvl1pPr>
              <a:defRPr/>
            </a:lvl1pPr>
          </a:lstStyle>
          <a:p>
            <a:pPr>
              <a:defRPr/>
            </a:pPr>
            <a:fld id="{6F3B8D92-F721-4720-9437-CF289BC9BB29}" type="slidenum">
              <a:rPr lang="zh-CN" altLang="en-US"/>
              <a:pPr>
                <a:defRPr/>
              </a:pPr>
              <a:t>‹#›</a:t>
            </a:fld>
            <a:endParaRPr lang="zh-CN" altLang="en-US" dirty="0"/>
          </a:p>
        </p:txBody>
      </p:sp>
    </p:spTree>
    <p:extLst>
      <p:ext uri="{BB962C8B-B14F-4D97-AF65-F5344CB8AC3E}">
        <p14:creationId xmlns:p14="http://schemas.microsoft.com/office/powerpoint/2010/main" val="364107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标题 3"/>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页脚占位符 13">
            <a:extLst>
              <a:ext uri="{FF2B5EF4-FFF2-40B4-BE49-F238E27FC236}">
                <a16:creationId xmlns:a16="http://schemas.microsoft.com/office/drawing/2014/main" id="{E9FB211A-29FE-4D02-B75A-9246712883A5}"/>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CD83F401-FDAC-4A20-8881-78011F755843}"/>
              </a:ext>
            </a:extLst>
          </p:cNvPr>
          <p:cNvSpPr>
            <a:spLocks noGrp="1"/>
          </p:cNvSpPr>
          <p:nvPr>
            <p:ph type="sldNum" sz="quarter" idx="11"/>
          </p:nvPr>
        </p:nvSpPr>
        <p:spPr/>
        <p:txBody>
          <a:bodyPr/>
          <a:lstStyle>
            <a:lvl1pPr>
              <a:defRPr/>
            </a:lvl1pPr>
          </a:lstStyle>
          <a:p>
            <a:pPr>
              <a:defRPr/>
            </a:pPr>
            <a:fld id="{E86AC793-C37D-45A4-9F05-2F2AD10082DA}" type="slidenum">
              <a:rPr lang="zh-CN" altLang="en-US"/>
              <a:pPr>
                <a:defRPr/>
              </a:pPr>
              <a:t>‹#›</a:t>
            </a:fld>
            <a:endParaRPr lang="zh-CN" altLang="en-US" dirty="0"/>
          </a:p>
        </p:txBody>
      </p:sp>
    </p:spTree>
    <p:extLst>
      <p:ext uri="{BB962C8B-B14F-4D97-AF65-F5344CB8AC3E}">
        <p14:creationId xmlns:p14="http://schemas.microsoft.com/office/powerpoint/2010/main" val="3117255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页脚占位符 13">
            <a:extLst>
              <a:ext uri="{FF2B5EF4-FFF2-40B4-BE49-F238E27FC236}">
                <a16:creationId xmlns:a16="http://schemas.microsoft.com/office/drawing/2014/main" id="{6C660F91-13E9-4A9F-A3D8-EF16B6A79F66}"/>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E2499146-8B76-4067-99CE-FA3D141011AE}"/>
              </a:ext>
            </a:extLst>
          </p:cNvPr>
          <p:cNvSpPr>
            <a:spLocks noGrp="1"/>
          </p:cNvSpPr>
          <p:nvPr>
            <p:ph type="sldNum" sz="quarter" idx="11"/>
          </p:nvPr>
        </p:nvSpPr>
        <p:spPr/>
        <p:txBody>
          <a:bodyPr/>
          <a:lstStyle>
            <a:lvl1pPr>
              <a:defRPr/>
            </a:lvl1pPr>
          </a:lstStyle>
          <a:p>
            <a:pPr>
              <a:defRPr/>
            </a:pPr>
            <a:fld id="{2C68B027-5380-4F7D-A597-1E2CA048DAA3}" type="slidenum">
              <a:rPr lang="zh-CN" altLang="en-US"/>
              <a:pPr>
                <a:defRPr/>
              </a:pPr>
              <a:t>‹#›</a:t>
            </a:fld>
            <a:endParaRPr lang="zh-CN" altLang="en-US" dirty="0"/>
          </a:p>
        </p:txBody>
      </p:sp>
    </p:spTree>
    <p:extLst>
      <p:ext uri="{BB962C8B-B14F-4D97-AF65-F5344CB8AC3E}">
        <p14:creationId xmlns:p14="http://schemas.microsoft.com/office/powerpoint/2010/main" val="235581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页脚占位符 13">
            <a:extLst>
              <a:ext uri="{FF2B5EF4-FFF2-40B4-BE49-F238E27FC236}">
                <a16:creationId xmlns:a16="http://schemas.microsoft.com/office/drawing/2014/main" id="{DDA08133-2412-45A9-BE4D-69E5848772C7}"/>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CD683ADE-88FB-4363-B6DF-91C23B7D614E}"/>
              </a:ext>
            </a:extLst>
          </p:cNvPr>
          <p:cNvSpPr>
            <a:spLocks noGrp="1"/>
          </p:cNvSpPr>
          <p:nvPr>
            <p:ph type="sldNum" sz="quarter" idx="11"/>
          </p:nvPr>
        </p:nvSpPr>
        <p:spPr/>
        <p:txBody>
          <a:bodyPr/>
          <a:lstStyle>
            <a:lvl1pPr>
              <a:defRPr/>
            </a:lvl1pPr>
          </a:lstStyle>
          <a:p>
            <a:pPr>
              <a:defRPr/>
            </a:pPr>
            <a:fld id="{A81CE4AE-1D96-4CB8-AC54-B7EE75E31444}" type="slidenum">
              <a:rPr lang="zh-CN" altLang="en-US"/>
              <a:pPr>
                <a:defRPr/>
              </a:pPr>
              <a:t>‹#›</a:t>
            </a:fld>
            <a:endParaRPr lang="zh-CN" altLang="en-US" dirty="0"/>
          </a:p>
        </p:txBody>
      </p:sp>
    </p:spTree>
    <p:extLst>
      <p:ext uri="{BB962C8B-B14F-4D97-AF65-F5344CB8AC3E}">
        <p14:creationId xmlns:p14="http://schemas.microsoft.com/office/powerpoint/2010/main" val="4107859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页脚占位符 13">
            <a:extLst>
              <a:ext uri="{FF2B5EF4-FFF2-40B4-BE49-F238E27FC236}">
                <a16:creationId xmlns:a16="http://schemas.microsoft.com/office/drawing/2014/main" id="{CF1543FC-A6A7-4134-A26A-84A00B0C227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15" name="灯片编号占位符 14">
            <a:extLst>
              <a:ext uri="{FF2B5EF4-FFF2-40B4-BE49-F238E27FC236}">
                <a16:creationId xmlns:a16="http://schemas.microsoft.com/office/drawing/2014/main" id="{134AC93F-21EB-45BF-B9D0-0282CE735407}"/>
              </a:ext>
            </a:extLst>
          </p:cNvPr>
          <p:cNvSpPr>
            <a:spLocks noGrp="1"/>
          </p:cNvSpPr>
          <p:nvPr>
            <p:ph type="sldNum" sz="quarter" idx="4"/>
          </p:nvPr>
        </p:nvSpPr>
        <p:spPr>
          <a:xfrm>
            <a:off x="7123113" y="6519863"/>
            <a:ext cx="2057400" cy="365125"/>
          </a:xfrm>
          <a:prstGeom prst="rect">
            <a:avLst/>
          </a:prstGeom>
        </p:spPr>
        <p:txBody>
          <a:bodyPr vert="horz" lIns="91440" tIns="45720" rIns="91440" bIns="45720" rtlCol="0" anchor="ctr"/>
          <a:lstStyle>
            <a:lvl1pPr algn="r">
              <a:defRPr sz="1600">
                <a:solidFill>
                  <a:schemeClr val="tx1"/>
                </a:solidFill>
                <a:latin typeface="+mj-lt"/>
              </a:defRPr>
            </a:lvl1pPr>
          </a:lstStyle>
          <a:p>
            <a:pPr>
              <a:defRPr/>
            </a:pPr>
            <a:r>
              <a:rPr lang="en-US" altLang="zh-CN" dirty="0"/>
              <a:t>&lt;#&gt;</a:t>
            </a:r>
            <a:endParaRPr lang="zh-CN" altLang="en-US" dirty="0"/>
          </a:p>
        </p:txBody>
      </p:sp>
    </p:spTree>
  </p:cSld>
  <p:clrMap bg1="lt1" tx1="dk1" bg2="lt2" tx2="dk2" accent1="accent1" accent2="accent2" accent3="accent3" accent4="accent4" accent5="accent5" accent6="accent6" hlink="hlink" folHlink="folHlink"/>
  <p:sldLayoutIdLst>
    <p:sldLayoutId id="214748384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hf hdr="0" ftr="0" dt="0"/>
  <p:txStyles>
    <p:titleStyle>
      <a:lvl1pPr algn="l" rtl="0" eaLnBrk="0" fontAlgn="base" hangingPunct="0">
        <a:spcBef>
          <a:spcPct val="0"/>
        </a:spcBef>
        <a:spcAft>
          <a:spcPct val="0"/>
        </a:spcAft>
        <a:defRPr sz="3200" b="1" kern="1200">
          <a:solidFill>
            <a:srgbClr val="0066FF"/>
          </a:solidFill>
          <a:latin typeface="+mj-lt"/>
          <a:ea typeface="+mj-ea"/>
          <a:cs typeface="+mj-cs"/>
        </a:defRPr>
      </a:lvl1pPr>
      <a:lvl2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2pPr>
      <a:lvl3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3pPr>
      <a:lvl4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4pPr>
      <a:lvl5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5pPr>
      <a:lvl6pPr marL="4572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6pPr>
      <a:lvl7pPr marL="9144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7pPr>
      <a:lvl8pPr marL="13716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8pPr>
      <a:lvl9pPr marL="18288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9pPr>
    </p:titleStyle>
    <p:bodyStyle>
      <a:lvl1pPr marL="342900" indent="-342900" algn="l" rtl="0" eaLnBrk="0" fontAlgn="base" hangingPunct="0">
        <a:lnSpc>
          <a:spcPct val="150000"/>
        </a:lnSpc>
        <a:spcBef>
          <a:spcPct val="0"/>
        </a:spcBef>
        <a:spcAft>
          <a:spcPct val="0"/>
        </a:spcAft>
        <a:buClr>
          <a:srgbClr val="CC3300"/>
        </a:buClr>
        <a:buSzPct val="60000"/>
        <a:buFont typeface="Wingdings" panose="05000000000000000000" pitchFamily="2" charset="2"/>
        <a:buChar char="n"/>
        <a:defRPr sz="2400" b="1" kern="1200">
          <a:solidFill>
            <a:schemeClr val="tx1"/>
          </a:solidFill>
          <a:latin typeface="+mn-lt"/>
          <a:ea typeface="+mn-ea"/>
          <a:cs typeface="+mn-cs"/>
        </a:defRPr>
      </a:lvl1pPr>
      <a:lvl2pPr marL="742950" lvl="1" indent="-285750" algn="l" rtl="0" eaLnBrk="0" fontAlgn="base" hangingPunct="0">
        <a:lnSpc>
          <a:spcPct val="150000"/>
        </a:lnSpc>
        <a:spcBef>
          <a:spcPct val="0"/>
        </a:spcBef>
        <a:spcAft>
          <a:spcPct val="0"/>
        </a:spcAft>
        <a:buClr>
          <a:srgbClr val="CC3300"/>
        </a:buClr>
        <a:buSzPct val="60000"/>
        <a:buFont typeface="Wingdings" panose="05000000000000000000" pitchFamily="2" charset="2"/>
        <a:buChar char="l"/>
        <a:defRPr sz="2000" b="1" kern="1200">
          <a:solidFill>
            <a:schemeClr val="tx1"/>
          </a:solidFill>
          <a:latin typeface="Times New Roman" panose="02020603050405020304" pitchFamily="18" charset="0"/>
          <a:ea typeface="+mn-ea"/>
          <a:cs typeface="+mn-cs"/>
        </a:defRPr>
      </a:lvl2pPr>
      <a:lvl3pPr marL="1143000" lvl="2" indent="-228600" algn="l" rtl="0" eaLnBrk="0" fontAlgn="base" hangingPunct="0">
        <a:lnSpc>
          <a:spcPct val="150000"/>
        </a:lnSpc>
        <a:spcBef>
          <a:spcPct val="20000"/>
        </a:spcBef>
        <a:spcAft>
          <a:spcPct val="0"/>
        </a:spcAft>
        <a:buClr>
          <a:schemeClr val="tx1"/>
        </a:buClr>
        <a:buFont typeface="Wingdings" panose="05000000000000000000" pitchFamily="2" charset="2"/>
        <a:buChar char="Ø"/>
        <a:defRPr kern="1200">
          <a:solidFill>
            <a:schemeClr val="tx1"/>
          </a:solidFill>
          <a:latin typeface="Times New Roman" panose="02020603050405020304" pitchFamily="18" charset="0"/>
          <a:ea typeface="+mn-ea"/>
          <a:cs typeface="+mn-cs"/>
        </a:defRPr>
      </a:lvl3pPr>
      <a:lvl4pPr marL="1600200" lvl="3" indent="-228600" algn="l" rtl="0" eaLnBrk="0" fontAlgn="base" hangingPunct="0">
        <a:lnSpc>
          <a:spcPct val="150000"/>
        </a:lnSpc>
        <a:spcBef>
          <a:spcPct val="20000"/>
        </a:spcBef>
        <a:spcAft>
          <a:spcPct val="0"/>
        </a:spcAft>
        <a:buClr>
          <a:schemeClr val="tx1"/>
        </a:buClr>
        <a:buFont typeface="Wingdings" panose="05000000000000000000" pitchFamily="2" charset="2"/>
        <a:buChar char="Ø"/>
        <a:defRPr sz="1600" kern="1200">
          <a:solidFill>
            <a:schemeClr val="tx1"/>
          </a:solidFill>
          <a:latin typeface="Times New Roman" panose="02020603050405020304" pitchFamily="18" charset="0"/>
          <a:ea typeface="+mn-ea"/>
          <a:cs typeface="+mn-cs"/>
        </a:defRPr>
      </a:lvl4pPr>
      <a:lvl5pPr marL="2057400" lvl="4" indent="-228600" algn="l" rtl="0" eaLnBrk="0" fontAlgn="base" hangingPunct="0">
        <a:lnSpc>
          <a:spcPct val="150000"/>
        </a:lnSpc>
        <a:spcBef>
          <a:spcPct val="20000"/>
        </a:spcBef>
        <a:spcAft>
          <a:spcPct val="0"/>
        </a:spcAft>
        <a:buClr>
          <a:schemeClr val="tx1"/>
        </a:buClr>
        <a:buFont typeface="Wingdings" panose="05000000000000000000" pitchFamily="2" charset="2"/>
        <a:buChar char="Ø"/>
        <a:defRPr sz="1400" kern="1200">
          <a:solidFill>
            <a:schemeClr val="tx1"/>
          </a:solidFill>
          <a:latin typeface="Times New Roman" panose="02020603050405020304" pitchFamily="18" charset="0"/>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5pPr>
      <a:lvl6pPr marL="2286000" lvl="5"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6pPr>
      <a:lvl7pPr marL="2743200" lvl="6"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7pPr>
      <a:lvl8pPr marL="3200400" lvl="7"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8pPr>
      <a:lvl9pPr marL="3657600" lvl="8"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f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4.png"/><Relationship Id="rId7" Type="http://schemas.openxmlformats.org/officeDocument/2006/relationships/oleObject" Target="../embeddings/oleObject11.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10.bin"/><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png"/><Relationship Id="rId7" Type="http://schemas.openxmlformats.org/officeDocument/2006/relationships/image" Target="../media/image45.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6.w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7.wmf"/><Relationship Id="rId3" Type="http://schemas.openxmlformats.org/officeDocument/2006/relationships/image" Target="../media/image12.png"/><Relationship Id="rId7" Type="http://schemas.openxmlformats.org/officeDocument/2006/relationships/image" Target="../media/image14.wmf"/><Relationship Id="rId12" Type="http://schemas.openxmlformats.org/officeDocument/2006/relationships/oleObject" Target="../embeddings/oleObject5.bin"/><Relationship Id="rId17" Type="http://schemas.openxmlformats.org/officeDocument/2006/relationships/image" Target="../media/image19.wmf"/><Relationship Id="rId2" Type="http://schemas.openxmlformats.org/officeDocument/2006/relationships/notesSlide" Target="../notesSlides/notesSlide6.xml"/><Relationship Id="rId16"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16.wmf"/><Relationship Id="rId5" Type="http://schemas.openxmlformats.org/officeDocument/2006/relationships/image" Target="../media/image13.wmf"/><Relationship Id="rId15" Type="http://schemas.openxmlformats.org/officeDocument/2006/relationships/image" Target="../media/image1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wmf"/><Relationship Id="rId1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21.w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图片 18">
            <a:extLst>
              <a:ext uri="{FF2B5EF4-FFF2-40B4-BE49-F238E27FC236}">
                <a16:creationId xmlns:a16="http://schemas.microsoft.com/office/drawing/2014/main" id="{68F203BC-7B5B-4607-BF85-A7EAB1748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Slide Number Placeholder 4">
            <a:extLst>
              <a:ext uri="{FF2B5EF4-FFF2-40B4-BE49-F238E27FC236}">
                <a16:creationId xmlns:a16="http://schemas.microsoft.com/office/drawing/2014/main" id="{D0ED73BD-2446-4D60-A6BB-62ECEB21A07B}"/>
              </a:ext>
            </a:extLst>
          </p:cNvPr>
          <p:cNvSpPr txBox="1">
            <a:spLocks/>
          </p:cNvSpPr>
          <p:nvPr/>
        </p:nvSpPr>
        <p:spPr>
          <a:xfrm>
            <a:off x="8481848" y="115614"/>
            <a:ext cx="738352" cy="751240"/>
          </a:xfrm>
          <a:prstGeom prst="rect">
            <a:avLst/>
          </a:prstGeom>
        </p:spPr>
        <p:txBody>
          <a:bodyPr/>
          <a:lstStyle>
            <a:defPPr>
              <a:defRPr lang="en-US"/>
            </a:defPPr>
            <a:lvl1pPr marL="0" lvl="0"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1pPr>
            <a:lvl2pPr marL="457200" lvl="1"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2pPr>
            <a:lvl3pPr marL="914400" lvl="2"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3pPr>
            <a:lvl4pPr marL="1371600" lvl="3"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4pPr>
            <a:lvl5pPr marL="1828800" lvl="4"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5pPr>
            <a:lvl6pPr marL="2286000" lvl="5"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6pPr>
            <a:lvl7pPr marL="2743200" lvl="6"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7pPr>
            <a:lvl8pPr marL="3200400" lvl="7"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8pPr>
            <a:lvl9pPr marL="3657600" lvl="8"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9pPr>
          </a:lstStyle>
          <a:p>
            <a:pPr algn="ctr">
              <a:defRPr/>
            </a:pPr>
            <a:fld id="{5B0D7E07-4A9E-4A80-B66C-3D6922F8AACB}" type="slidenum">
              <a:rPr lang="en-US" sz="2000" smtClean="0">
                <a:gradFill>
                  <a:gsLst>
                    <a:gs pos="0">
                      <a:schemeClr val="bg1"/>
                    </a:gs>
                    <a:gs pos="100000">
                      <a:schemeClr val="bg1">
                        <a:lumMod val="85000"/>
                      </a:schemeClr>
                    </a:gs>
                  </a:gsLst>
                  <a:lin ang="5400000" scaled="0"/>
                </a:gradFill>
                <a:latin typeface="Century Gothic" pitchFamily="34" charset="0"/>
              </a:rPr>
              <a:pPr algn="ctr">
                <a:defRPr/>
              </a:pPr>
              <a:t>0</a:t>
            </a:fld>
            <a:endParaRPr lang="en-US" sz="2000" dirty="0">
              <a:gradFill>
                <a:gsLst>
                  <a:gs pos="0">
                    <a:schemeClr val="bg1"/>
                  </a:gs>
                  <a:gs pos="100000">
                    <a:schemeClr val="bg1">
                      <a:lumMod val="85000"/>
                    </a:schemeClr>
                  </a:gs>
                </a:gsLst>
                <a:lin ang="5400000" scaled="0"/>
              </a:gradFill>
              <a:latin typeface="Century Gothic" pitchFamily="34" charset="0"/>
            </a:endParaRPr>
          </a:p>
        </p:txBody>
      </p:sp>
      <p:sp>
        <p:nvSpPr>
          <p:cNvPr id="5123" name="标题 95233">
            <a:extLst>
              <a:ext uri="{FF2B5EF4-FFF2-40B4-BE49-F238E27FC236}">
                <a16:creationId xmlns:a16="http://schemas.microsoft.com/office/drawing/2014/main" id="{58BF1D9D-5976-4A4C-8417-4B25AE2B47FC}"/>
              </a:ext>
            </a:extLst>
          </p:cNvPr>
          <p:cNvSpPr>
            <a:spLocks noGrp="1" noChangeArrowheads="1"/>
          </p:cNvSpPr>
          <p:nvPr>
            <p:ph type="ctrTitle"/>
          </p:nvPr>
        </p:nvSpPr>
        <p:spPr bwMode="auto">
          <a:xfrm>
            <a:off x="288060" y="841918"/>
            <a:ext cx="8567881" cy="107510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eaLnBrk="1" hangingPunct="1">
              <a:lnSpc>
                <a:spcPct val="120000"/>
              </a:lnSpc>
              <a:spcAft>
                <a:spcPts val="7200"/>
              </a:spcAft>
            </a:pPr>
            <a:r>
              <a:rPr lang="ja-JP" altLang="en-US" sz="2800" b="0" dirty="0">
                <a:solidFill>
                  <a:schemeClr val="bg2"/>
                </a:solidFill>
                <a:cs typeface="Calibri" panose="020F0502020204030204" pitchFamily="34" charset="0"/>
              </a:rPr>
              <a:t>異なる親和性での</a:t>
            </a:r>
            <a:r>
              <a:rPr lang="en-US" altLang="ja-JP" sz="2800" b="0" dirty="0">
                <a:solidFill>
                  <a:schemeClr val="bg2"/>
                </a:solidFill>
                <a:cs typeface="Calibri" panose="020F0502020204030204" pitchFamily="34" charset="0"/>
              </a:rPr>
              <a:t>Pt/n-</a:t>
            </a:r>
            <a:r>
              <a:rPr lang="ja-JP" altLang="en-US" sz="2800" b="0" dirty="0">
                <a:solidFill>
                  <a:schemeClr val="bg2"/>
                </a:solidFill>
                <a:cs typeface="Calibri" panose="020F0502020204030204" pitchFamily="34" charset="0"/>
              </a:rPr>
              <a:t>アルカン界面の</a:t>
            </a:r>
            <a:br>
              <a:rPr lang="en-US" altLang="ja-JP" sz="2800" b="0" dirty="0">
                <a:solidFill>
                  <a:schemeClr val="bg2"/>
                </a:solidFill>
                <a:cs typeface="Calibri" panose="020F0502020204030204" pitchFamily="34" charset="0"/>
              </a:rPr>
            </a:br>
            <a:r>
              <a:rPr lang="ja-JP" altLang="en-US" sz="2800" b="0" dirty="0">
                <a:solidFill>
                  <a:schemeClr val="bg2"/>
                </a:solidFill>
                <a:cs typeface="Calibri" panose="020F0502020204030204" pitchFamily="34" charset="0"/>
              </a:rPr>
              <a:t>界面熱抵抗と表面液体構造の相関</a:t>
            </a:r>
            <a:endParaRPr lang="zh-CN" altLang="zh-CN" sz="2800" b="0" dirty="0">
              <a:solidFill>
                <a:schemeClr val="bg2"/>
              </a:solidFill>
              <a:cs typeface="Calibri" panose="020F0502020204030204" pitchFamily="34" charset="0"/>
            </a:endParaRPr>
          </a:p>
        </p:txBody>
      </p:sp>
      <p:sp>
        <p:nvSpPr>
          <p:cNvPr id="2" name="副标题 95234">
            <a:extLst>
              <a:ext uri="{FF2B5EF4-FFF2-40B4-BE49-F238E27FC236}">
                <a16:creationId xmlns:a16="http://schemas.microsoft.com/office/drawing/2014/main" id="{B1E7C6C6-D376-4EEF-8C93-E5E97815C72E}"/>
              </a:ext>
            </a:extLst>
          </p:cNvPr>
          <p:cNvSpPr>
            <a:spLocks noGrp="1"/>
          </p:cNvSpPr>
          <p:nvPr>
            <p:ph type="subTitle" idx="1"/>
          </p:nvPr>
        </p:nvSpPr>
        <p:spPr>
          <a:xfrm>
            <a:off x="520021" y="4148990"/>
            <a:ext cx="8103959" cy="461665"/>
          </a:xfrm>
        </p:spPr>
        <p:txBody>
          <a:bodyPr wrap="square" lIns="90170" anchor="b" anchorCtr="1">
            <a:spAutoFit/>
          </a:bodyPr>
          <a:lstStyle/>
          <a:p>
            <a:pPr eaLnBrk="1" fontAlgn="ctr" hangingPunct="1">
              <a:spcAft>
                <a:spcPts val="1200"/>
              </a:spcAft>
              <a:defRPr/>
            </a:pPr>
            <a:r>
              <a:rPr lang="en-US" altLang="ja-JP" sz="1800" b="0" dirty="0"/>
              <a:t>○ </a:t>
            </a:r>
            <a:r>
              <a:rPr lang="en-US" altLang="zh-CN" sz="2000" b="0" dirty="0">
                <a:uFill>
                  <a:solidFill>
                    <a:schemeClr val="tx1"/>
                  </a:solidFill>
                </a:uFill>
                <a:latin typeface="Arial" panose="020B0604020202020204" pitchFamily="34" charset="0"/>
                <a:cs typeface="Arial" panose="020B0604020202020204" pitchFamily="34" charset="0"/>
              </a:rPr>
              <a:t>Qing-Yao Luo</a:t>
            </a:r>
            <a:r>
              <a:rPr lang="en-US" altLang="zh-CN" sz="2000" b="0" baseline="30000" dirty="0">
                <a:uFill>
                  <a:solidFill>
                    <a:schemeClr val="tx1"/>
                  </a:solidFill>
                </a:uFill>
                <a:latin typeface="Arial" panose="020B0604020202020204" pitchFamily="34" charset="0"/>
                <a:cs typeface="Arial" panose="020B0604020202020204" pitchFamily="34" charset="0"/>
              </a:rPr>
              <a:t>1</a:t>
            </a:r>
            <a:r>
              <a:rPr lang="en-US" altLang="zh-CN" sz="2000" b="0" dirty="0">
                <a:uFill>
                  <a:solidFill>
                    <a:schemeClr val="tx1"/>
                  </a:solidFill>
                </a:uFill>
                <a:latin typeface="Arial" panose="020B0604020202020204" pitchFamily="34" charset="0"/>
                <a:cs typeface="Arial" panose="020B0604020202020204" pitchFamily="34" charset="0"/>
              </a:rPr>
              <a:t>, Donatas Surblys</a:t>
            </a:r>
            <a:r>
              <a:rPr lang="en-US" altLang="zh-CN" sz="2000" b="0" baseline="30000" dirty="0">
                <a:uFill>
                  <a:solidFill>
                    <a:schemeClr val="tx1"/>
                  </a:solidFill>
                </a:uFill>
                <a:latin typeface="Arial" panose="020B0604020202020204" pitchFamily="34" charset="0"/>
                <a:cs typeface="Arial" panose="020B0604020202020204" pitchFamily="34" charset="0"/>
              </a:rPr>
              <a:t>2</a:t>
            </a:r>
            <a:r>
              <a:rPr lang="en-US" altLang="zh-CN" sz="2000" b="0" dirty="0">
                <a:uFill>
                  <a:solidFill>
                    <a:schemeClr val="tx1"/>
                  </a:solidFill>
                </a:uFill>
                <a:latin typeface="Arial" panose="020B0604020202020204" pitchFamily="34" charset="0"/>
                <a:cs typeface="Arial" panose="020B0604020202020204" pitchFamily="34" charset="0"/>
              </a:rPr>
              <a:t>, Hiroki Matsubara</a:t>
            </a:r>
            <a:r>
              <a:rPr lang="en-US" altLang="zh-CN" sz="2000" b="0" baseline="30000" dirty="0">
                <a:uFill>
                  <a:solidFill>
                    <a:schemeClr val="tx1"/>
                  </a:solidFill>
                </a:uFill>
                <a:latin typeface="Arial" panose="020B0604020202020204" pitchFamily="34" charset="0"/>
                <a:cs typeface="Arial" panose="020B0604020202020204" pitchFamily="34" charset="0"/>
              </a:rPr>
              <a:t>2</a:t>
            </a:r>
            <a:r>
              <a:rPr lang="en-US" altLang="zh-CN" sz="2000" b="0" dirty="0">
                <a:uFill>
                  <a:solidFill>
                    <a:schemeClr val="tx1"/>
                  </a:solidFill>
                </a:uFill>
                <a:latin typeface="Arial" panose="020B0604020202020204" pitchFamily="34" charset="0"/>
                <a:cs typeface="Arial" panose="020B0604020202020204" pitchFamily="34" charset="0"/>
              </a:rPr>
              <a:t>, </a:t>
            </a:r>
            <a:r>
              <a:rPr lang="en-US" altLang="zh-CN" sz="2000" b="0" dirty="0" err="1">
                <a:uFill>
                  <a:solidFill>
                    <a:schemeClr val="tx1"/>
                  </a:solidFill>
                </a:uFill>
                <a:latin typeface="Arial" panose="020B0604020202020204" pitchFamily="34" charset="0"/>
                <a:cs typeface="Arial" panose="020B0604020202020204" pitchFamily="34" charset="0"/>
              </a:rPr>
              <a:t>Taku</a:t>
            </a:r>
            <a:r>
              <a:rPr lang="en-US" altLang="zh-CN" sz="2000" b="0" dirty="0">
                <a:uFill>
                  <a:solidFill>
                    <a:schemeClr val="tx1"/>
                  </a:solidFill>
                </a:uFill>
                <a:latin typeface="Arial" panose="020B0604020202020204" pitchFamily="34" charset="0"/>
                <a:cs typeface="Arial" panose="020B0604020202020204" pitchFamily="34" charset="0"/>
              </a:rPr>
              <a:t> Ohara</a:t>
            </a:r>
            <a:r>
              <a:rPr lang="en-US" altLang="zh-CN" sz="2000" b="0" baseline="30000" dirty="0">
                <a:uFill>
                  <a:solidFill>
                    <a:schemeClr val="tx1"/>
                  </a:solidFill>
                </a:uFill>
                <a:latin typeface="Arial" panose="020B0604020202020204" pitchFamily="34" charset="0"/>
                <a:cs typeface="Arial" panose="020B0604020202020204" pitchFamily="34" charset="0"/>
              </a:rPr>
              <a:t>2</a:t>
            </a:r>
            <a:r>
              <a:rPr lang="en-US" altLang="zh-CN" sz="2000" b="0" dirty="0">
                <a:uFill>
                  <a:solidFill>
                    <a:schemeClr val="tx1"/>
                  </a:solidFill>
                </a:uFill>
                <a:latin typeface="Arial" panose="020B0604020202020204" pitchFamily="34" charset="0"/>
                <a:cs typeface="Arial" panose="020B0604020202020204" pitchFamily="34" charset="0"/>
              </a:rPr>
              <a:t> </a:t>
            </a:r>
          </a:p>
        </p:txBody>
      </p:sp>
      <p:sp>
        <p:nvSpPr>
          <p:cNvPr id="5126" name="Rectangle 18">
            <a:extLst>
              <a:ext uri="{FF2B5EF4-FFF2-40B4-BE49-F238E27FC236}">
                <a16:creationId xmlns:a16="http://schemas.microsoft.com/office/drawing/2014/main" id="{E5F85634-EFC5-4CB0-98E9-03EBBB077D6A}"/>
              </a:ext>
            </a:extLst>
          </p:cNvPr>
          <p:cNvSpPr>
            <a:spLocks noChangeArrowheads="1"/>
          </p:cNvSpPr>
          <p:nvPr/>
        </p:nvSpPr>
        <p:spPr bwMode="auto">
          <a:xfrm>
            <a:off x="5544000" y="3571972"/>
            <a:ext cx="3600000" cy="73025"/>
          </a:xfrm>
          <a:prstGeom prst="rect">
            <a:avLst/>
          </a:prstGeom>
          <a:solidFill>
            <a:schemeClr val="tx1"/>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grpSp>
        <p:nvGrpSpPr>
          <p:cNvPr id="9" name="Group 8">
            <a:extLst>
              <a:ext uri="{FF2B5EF4-FFF2-40B4-BE49-F238E27FC236}">
                <a16:creationId xmlns:a16="http://schemas.microsoft.com/office/drawing/2014/main" id="{34A965BB-484A-BF64-AA94-6F1E38343593}"/>
              </a:ext>
            </a:extLst>
          </p:cNvPr>
          <p:cNvGrpSpPr/>
          <p:nvPr/>
        </p:nvGrpSpPr>
        <p:grpSpPr>
          <a:xfrm>
            <a:off x="-179388" y="-809416"/>
            <a:ext cx="9755188" cy="1590675"/>
            <a:chOff x="-179388" y="-866234"/>
            <a:chExt cx="9755188" cy="1590675"/>
          </a:xfrm>
        </p:grpSpPr>
        <p:pic>
          <p:nvPicPr>
            <p:cNvPr id="5127" name="图片 2" descr="图片包含 游戏机&#10;&#10;描述已自动生成">
              <a:extLst>
                <a:ext uri="{FF2B5EF4-FFF2-40B4-BE49-F238E27FC236}">
                  <a16:creationId xmlns:a16="http://schemas.microsoft.com/office/drawing/2014/main" id="{E6B30D59-3853-4986-A294-97EBDB447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866234"/>
              <a:ext cx="9755188"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Rectangle 18">
              <a:extLst>
                <a:ext uri="{FF2B5EF4-FFF2-40B4-BE49-F238E27FC236}">
                  <a16:creationId xmlns:a16="http://schemas.microsoft.com/office/drawing/2014/main" id="{C83587B3-7A22-4CA8-988B-7C5472DDB6E0}"/>
                </a:ext>
              </a:extLst>
            </p:cNvPr>
            <p:cNvSpPr>
              <a:spLocks noChangeArrowheads="1"/>
            </p:cNvSpPr>
            <p:nvPr/>
          </p:nvSpPr>
          <p:spPr bwMode="auto">
            <a:xfrm>
              <a:off x="-26792" y="541741"/>
              <a:ext cx="3600000" cy="68400"/>
            </a:xfrm>
            <a:prstGeom prst="rect">
              <a:avLst/>
            </a:prstGeom>
            <a:solidFill>
              <a:srgbClr val="C00000"/>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dirty="0">
                <a:solidFill>
                  <a:schemeClr val="tx1"/>
                </a:solidFill>
                <a:latin typeface="Arial" panose="020B0604020202020204" pitchFamily="34" charset="0"/>
                <a:ea typeface="MS PGothic" panose="020B0600070205080204" pitchFamily="34" charset="-128"/>
              </a:endParaRPr>
            </a:p>
          </p:txBody>
        </p:sp>
        <p:sp>
          <p:nvSpPr>
            <p:cNvPr id="5131" name="Text Box 4">
              <a:extLst>
                <a:ext uri="{FF2B5EF4-FFF2-40B4-BE49-F238E27FC236}">
                  <a16:creationId xmlns:a16="http://schemas.microsoft.com/office/drawing/2014/main" id="{5E152CEB-B2FA-4694-8061-368142CB6159}"/>
                </a:ext>
              </a:extLst>
            </p:cNvPr>
            <p:cNvSpPr txBox="1">
              <a:spLocks noChangeArrowheads="1"/>
            </p:cNvSpPr>
            <p:nvPr/>
          </p:nvSpPr>
          <p:spPr bwMode="auto">
            <a:xfrm>
              <a:off x="-98410" y="168810"/>
              <a:ext cx="47519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r>
                <a:rPr kumimoji="1" lang="ja-JP" altLang="en-US" sz="1800" dirty="0">
                  <a:solidFill>
                    <a:schemeClr val="tx1"/>
                  </a:solidFill>
                  <a:latin typeface="+mj-ea"/>
                  <a:ea typeface="+mj-ea"/>
                </a:rPr>
                <a:t>日本機械学会熱工学コンファレンス</a:t>
              </a:r>
              <a:r>
                <a:rPr kumimoji="1" lang="en-US" altLang="ja-JP" sz="1800" dirty="0">
                  <a:solidFill>
                    <a:schemeClr val="tx1"/>
                  </a:solidFill>
                  <a:latin typeface="+mj-ea"/>
                  <a:ea typeface="+mj-ea"/>
                </a:rPr>
                <a:t>2022</a:t>
              </a:r>
            </a:p>
          </p:txBody>
        </p:sp>
      </p:grpSp>
      <p:sp>
        <p:nvSpPr>
          <p:cNvPr id="5132" name="Text Box 5">
            <a:extLst>
              <a:ext uri="{FF2B5EF4-FFF2-40B4-BE49-F238E27FC236}">
                <a16:creationId xmlns:a16="http://schemas.microsoft.com/office/drawing/2014/main" id="{48EBEFAD-DC48-4725-8218-18A68FF506B7}"/>
              </a:ext>
            </a:extLst>
          </p:cNvPr>
          <p:cNvSpPr txBox="1">
            <a:spLocks noChangeArrowheads="1"/>
          </p:cNvSpPr>
          <p:nvPr/>
        </p:nvSpPr>
        <p:spPr bwMode="auto">
          <a:xfrm>
            <a:off x="2987849" y="5843648"/>
            <a:ext cx="31683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algn="ctr" eaLnBrk="1" hangingPunct="1">
              <a:spcBef>
                <a:spcPct val="50000"/>
              </a:spcBef>
            </a:pPr>
            <a:r>
              <a:rPr kumimoji="1" lang="en-US" altLang="zh-CN" sz="2000" dirty="0">
                <a:solidFill>
                  <a:schemeClr val="tx1"/>
                </a:solidFill>
                <a:latin typeface="Arial" panose="020B0604020202020204" pitchFamily="34" charset="0"/>
                <a:ea typeface="MS PGothic" panose="020B0600070205080204" pitchFamily="34" charset="-128"/>
              </a:rPr>
              <a:t>Oct</a:t>
            </a:r>
            <a:r>
              <a:rPr kumimoji="1" lang="en-US" altLang="ja-JP" sz="2000" dirty="0">
                <a:solidFill>
                  <a:schemeClr val="tx1"/>
                </a:solidFill>
                <a:latin typeface="Arial" panose="020B0604020202020204" pitchFamily="34" charset="0"/>
                <a:ea typeface="MS PGothic" panose="020B0600070205080204" pitchFamily="34" charset="-128"/>
              </a:rPr>
              <a:t>. 8th, 2022</a:t>
            </a:r>
          </a:p>
        </p:txBody>
      </p:sp>
      <p:pic>
        <p:nvPicPr>
          <p:cNvPr id="6" name="Picture 5">
            <a:extLst>
              <a:ext uri="{FF2B5EF4-FFF2-40B4-BE49-F238E27FC236}">
                <a16:creationId xmlns:a16="http://schemas.microsoft.com/office/drawing/2014/main" id="{8A4D6B80-9438-4742-82DF-9B75D160C2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9170" y="6156000"/>
            <a:ext cx="792000" cy="792000"/>
          </a:xfrm>
          <a:prstGeom prst="rect">
            <a:avLst/>
          </a:prstGeom>
        </p:spPr>
      </p:pic>
      <p:pic>
        <p:nvPicPr>
          <p:cNvPr id="20" name="Picture 19">
            <a:extLst>
              <a:ext uri="{FF2B5EF4-FFF2-40B4-BE49-F238E27FC236}">
                <a16:creationId xmlns:a16="http://schemas.microsoft.com/office/drawing/2014/main" id="{E94D35D0-0453-4CDB-B03A-C1E661BFB0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2000" y="6156000"/>
            <a:ext cx="792000" cy="792000"/>
          </a:xfrm>
          <a:prstGeom prst="rect">
            <a:avLst/>
          </a:prstGeom>
        </p:spPr>
      </p:pic>
      <p:sp>
        <p:nvSpPr>
          <p:cNvPr id="14" name="TextBox 13">
            <a:extLst>
              <a:ext uri="{FF2B5EF4-FFF2-40B4-BE49-F238E27FC236}">
                <a16:creationId xmlns:a16="http://schemas.microsoft.com/office/drawing/2014/main" id="{4F2E2849-0A91-4265-895D-C6CFB5AC4C7F}"/>
              </a:ext>
            </a:extLst>
          </p:cNvPr>
          <p:cNvSpPr txBox="1"/>
          <p:nvPr/>
        </p:nvSpPr>
        <p:spPr>
          <a:xfrm>
            <a:off x="1124592" y="4850418"/>
            <a:ext cx="6894816" cy="861774"/>
          </a:xfrm>
          <a:prstGeom prst="rect">
            <a:avLst/>
          </a:prstGeom>
          <a:noFill/>
        </p:spPr>
        <p:txBody>
          <a:bodyPr wrap="square">
            <a:spAutoFit/>
          </a:bodyPr>
          <a:lstStyle/>
          <a:p>
            <a:pPr algn="ctr" eaLnBrk="1" fontAlgn="ctr" hangingPunct="1">
              <a:spcAft>
                <a:spcPts val="1200"/>
              </a:spcAft>
              <a:defRPr/>
            </a:pPr>
            <a:r>
              <a:rPr lang="en-US" altLang="zh-CN" sz="2000" dirty="0">
                <a:solidFill>
                  <a:srgbClr val="00548F"/>
                </a:solidFill>
                <a:uFill>
                  <a:solidFill>
                    <a:schemeClr val="tx1"/>
                  </a:solidFill>
                </a:uFill>
                <a:latin typeface="+mj-lt"/>
                <a:cs typeface="Calibri" panose="020F0502020204030204" pitchFamily="34" charset="0"/>
              </a:rPr>
              <a:t>1 </a:t>
            </a:r>
            <a:r>
              <a:rPr lang="zh-CN" altLang="en-US" sz="2000" dirty="0">
                <a:solidFill>
                  <a:srgbClr val="00548F"/>
                </a:solidFill>
                <a:uFill>
                  <a:solidFill>
                    <a:schemeClr val="tx1"/>
                  </a:solidFill>
                </a:uFill>
                <a:latin typeface="MS Gothic" panose="020B0609070205080204" pitchFamily="49" charset="-128"/>
                <a:ea typeface="MS Gothic" panose="020B0609070205080204" pitchFamily="49" charset="-128"/>
                <a:cs typeface="Calibri" panose="020F0502020204030204" pitchFamily="34" charset="0"/>
              </a:rPr>
              <a:t>東北大学大学院工学研究科</a:t>
            </a:r>
          </a:p>
          <a:p>
            <a:pPr algn="ctr" eaLnBrk="1" fontAlgn="ctr" hangingPunct="1">
              <a:spcAft>
                <a:spcPts val="1200"/>
              </a:spcAft>
              <a:defRPr/>
            </a:pPr>
            <a:r>
              <a:rPr lang="en-US" altLang="zh-CN" sz="2000" dirty="0">
                <a:solidFill>
                  <a:srgbClr val="00548F"/>
                </a:solidFill>
                <a:uFill>
                  <a:solidFill>
                    <a:schemeClr val="tx1"/>
                  </a:solidFill>
                </a:uFill>
                <a:latin typeface="+mj-lt"/>
                <a:ea typeface="MS Gothic" panose="020B0609070205080204" pitchFamily="49" charset="-128"/>
                <a:cs typeface="Calibri" panose="020F0502020204030204" pitchFamily="34" charset="0"/>
              </a:rPr>
              <a:t>2 </a:t>
            </a:r>
            <a:r>
              <a:rPr lang="zh-CN" altLang="en-US" sz="2000" dirty="0">
                <a:solidFill>
                  <a:srgbClr val="00548F"/>
                </a:solidFill>
                <a:uFill>
                  <a:solidFill>
                    <a:schemeClr val="tx1"/>
                  </a:solidFill>
                </a:uFill>
                <a:latin typeface="MS Gothic" panose="020B0609070205080204" pitchFamily="49" charset="-128"/>
                <a:ea typeface="MS Gothic" panose="020B0609070205080204" pitchFamily="49" charset="-128"/>
                <a:cs typeface="Calibri" panose="020F0502020204030204" pitchFamily="34" charset="0"/>
              </a:rPr>
              <a:t>東北大学流体科学研究所</a:t>
            </a:r>
          </a:p>
        </p:txBody>
      </p:sp>
      <p:sp>
        <p:nvSpPr>
          <p:cNvPr id="11" name="TextBox 10">
            <a:extLst>
              <a:ext uri="{FF2B5EF4-FFF2-40B4-BE49-F238E27FC236}">
                <a16:creationId xmlns:a16="http://schemas.microsoft.com/office/drawing/2014/main" id="{583CA31E-CAA9-76F6-B179-DFAD176ABA21}"/>
              </a:ext>
            </a:extLst>
          </p:cNvPr>
          <p:cNvSpPr txBox="1"/>
          <p:nvPr/>
        </p:nvSpPr>
        <p:spPr>
          <a:xfrm>
            <a:off x="288060" y="2116004"/>
            <a:ext cx="8567881" cy="1384995"/>
          </a:xfrm>
          <a:prstGeom prst="rect">
            <a:avLst/>
          </a:prstGeom>
          <a:noFill/>
        </p:spPr>
        <p:txBody>
          <a:bodyPr wrap="square">
            <a:spAutoFit/>
          </a:bodyPr>
          <a:lstStyle/>
          <a:p>
            <a:pPr algn="ctr"/>
            <a:r>
              <a:rPr lang="en-US" altLang="zh-CN" sz="2800" b="0" dirty="0">
                <a:solidFill>
                  <a:schemeClr val="bg2"/>
                </a:solidFill>
                <a:latin typeface="+mj-lt"/>
                <a:cs typeface="Calibri" panose="020F0502020204030204" pitchFamily="34" charset="0"/>
              </a:rPr>
              <a:t>Surface Liquid Structure Correlation with Interface</a:t>
            </a:r>
            <a:br>
              <a:rPr lang="en-US" altLang="zh-CN" sz="2800" b="0" dirty="0">
                <a:solidFill>
                  <a:schemeClr val="bg2"/>
                </a:solidFill>
                <a:latin typeface="+mj-lt"/>
                <a:cs typeface="Calibri" panose="020F0502020204030204" pitchFamily="34" charset="0"/>
              </a:rPr>
            </a:br>
            <a:r>
              <a:rPr lang="en-US" altLang="zh-CN" sz="2800" b="0" dirty="0">
                <a:solidFill>
                  <a:schemeClr val="bg2"/>
                </a:solidFill>
                <a:latin typeface="+mj-lt"/>
                <a:cs typeface="Calibri" panose="020F0502020204030204" pitchFamily="34" charset="0"/>
              </a:rPr>
              <a:t>Thermal Resistance of Pt/</a:t>
            </a:r>
            <a:r>
              <a:rPr lang="en-US" altLang="zh-CN" sz="2800" b="0" i="1" dirty="0">
                <a:solidFill>
                  <a:schemeClr val="bg2"/>
                </a:solidFill>
                <a:latin typeface="+mj-lt"/>
                <a:cs typeface="Calibri" panose="020F0502020204030204" pitchFamily="34" charset="0"/>
              </a:rPr>
              <a:t>n</a:t>
            </a:r>
            <a:r>
              <a:rPr lang="en-US" altLang="zh-CN" sz="2800" b="0" dirty="0">
                <a:solidFill>
                  <a:schemeClr val="bg2"/>
                </a:solidFill>
                <a:latin typeface="+mj-lt"/>
                <a:cs typeface="Calibri" panose="020F0502020204030204" pitchFamily="34" charset="0"/>
              </a:rPr>
              <a:t>-alkane Interface</a:t>
            </a:r>
            <a:br>
              <a:rPr lang="en-US" altLang="zh-CN" sz="2800" b="0" dirty="0">
                <a:solidFill>
                  <a:schemeClr val="bg2"/>
                </a:solidFill>
                <a:latin typeface="+mj-lt"/>
                <a:cs typeface="Calibri" panose="020F0502020204030204" pitchFamily="34" charset="0"/>
              </a:rPr>
            </a:br>
            <a:r>
              <a:rPr lang="en-US" altLang="zh-CN" sz="2800" b="0" dirty="0">
                <a:solidFill>
                  <a:schemeClr val="bg2"/>
                </a:solidFill>
                <a:latin typeface="+mj-lt"/>
                <a:cs typeface="Calibri" panose="020F0502020204030204" pitchFamily="34" charset="0"/>
              </a:rPr>
              <a:t>at Different Affinities</a:t>
            </a:r>
            <a:endParaRPr lang="zh-CN" altLang="en-US" sz="2800" dirty="0">
              <a:latin typeface="+mj-lt"/>
            </a:endParaRPr>
          </a:p>
        </p:txBody>
      </p:sp>
      <p:sp>
        <p:nvSpPr>
          <p:cNvPr id="3" name="TextBox 2">
            <a:extLst>
              <a:ext uri="{FF2B5EF4-FFF2-40B4-BE49-F238E27FC236}">
                <a16:creationId xmlns:a16="http://schemas.microsoft.com/office/drawing/2014/main" id="{D45C9274-B1AD-143C-4E19-79265B3B8CBE}"/>
              </a:ext>
            </a:extLst>
          </p:cNvPr>
          <p:cNvSpPr txBox="1"/>
          <p:nvPr/>
        </p:nvSpPr>
        <p:spPr>
          <a:xfrm>
            <a:off x="8289292" y="166740"/>
            <a:ext cx="792000" cy="400110"/>
          </a:xfrm>
          <a:prstGeom prst="rect">
            <a:avLst/>
          </a:prstGeom>
          <a:noFill/>
          <a:ln w="15875">
            <a:solidFill>
              <a:srgbClr val="00548F"/>
            </a:solidFill>
          </a:ln>
        </p:spPr>
        <p:txBody>
          <a:bodyPr wrap="square" rtlCol="0">
            <a:spAutoFit/>
          </a:bodyPr>
          <a:lstStyle/>
          <a:p>
            <a:pPr algn="ctr"/>
            <a:r>
              <a:rPr lang="en-US" altLang="zh-CN" sz="2000" dirty="0">
                <a:solidFill>
                  <a:srgbClr val="00548F"/>
                </a:solidFill>
                <a:latin typeface="+mj-lt"/>
              </a:rPr>
              <a:t>A122</a:t>
            </a:r>
            <a:endParaRPr lang="zh-CN" altLang="en-US" sz="2000" dirty="0">
              <a:solidFill>
                <a:srgbClr val="00548F"/>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DF4B35D-80CB-BDFE-4B83-BF90562C13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9877" y="1294348"/>
            <a:ext cx="4054036" cy="3596168"/>
          </a:xfrm>
          <a:prstGeom prst="rect">
            <a:avLst/>
          </a:prstGeom>
        </p:spPr>
      </p:pic>
      <p:pic>
        <p:nvPicPr>
          <p:cNvPr id="8" name="Graphic 7">
            <a:extLst>
              <a:ext uri="{FF2B5EF4-FFF2-40B4-BE49-F238E27FC236}">
                <a16:creationId xmlns:a16="http://schemas.microsoft.com/office/drawing/2014/main" id="{4EEA07EC-A825-CFED-3B66-14FFD9CCE8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696739" y="1540169"/>
            <a:ext cx="4267200" cy="3587785"/>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9</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Results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high affinity</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ectangle: Rounded Corners 10">
            <a:extLst>
              <a:ext uri="{FF2B5EF4-FFF2-40B4-BE49-F238E27FC236}">
                <a16:creationId xmlns:a16="http://schemas.microsoft.com/office/drawing/2014/main" id="{259049E6-38B5-859D-E992-8F0E48BA278E}"/>
              </a:ext>
            </a:extLst>
          </p:cNvPr>
          <p:cNvSpPr/>
          <p:nvPr/>
        </p:nvSpPr>
        <p:spPr>
          <a:xfrm>
            <a:off x="468057" y="5225685"/>
            <a:ext cx="5047319" cy="1155273"/>
          </a:xfrm>
          <a:prstGeom prst="roundRect">
            <a:avLst/>
          </a:prstGeom>
          <a:noFill/>
          <a:ln w="19050">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US" altLang="zh-CN" sz="1800" dirty="0">
                <a:solidFill>
                  <a:schemeClr val="tx1"/>
                </a:solidFill>
              </a:rPr>
              <a:t>ITR increases with chain-length overall</a:t>
            </a:r>
          </a:p>
          <a:p>
            <a:pPr marL="285750" indent="-285750">
              <a:spcAft>
                <a:spcPts val="600"/>
              </a:spcAft>
              <a:buFont typeface="Arial" panose="020B0604020202020204" pitchFamily="34" charset="0"/>
              <a:buChar char="•"/>
            </a:pPr>
            <a:r>
              <a:rPr lang="en-US" altLang="zh-CN" sz="1800" dirty="0" err="1">
                <a:solidFill>
                  <a:schemeClr val="tx1"/>
                </a:solidFill>
              </a:rPr>
              <a:t>ITR</a:t>
            </a:r>
            <a:r>
              <a:rPr lang="en-US" altLang="zh-CN" sz="1800" baseline="-25000" dirty="0" err="1">
                <a:solidFill>
                  <a:schemeClr val="tx1"/>
                </a:solidFill>
              </a:rPr>
              <a:t>large</a:t>
            </a:r>
            <a:r>
              <a:rPr lang="en-US" altLang="zh-CN" sz="1800" baseline="-25000" dirty="0">
                <a:solidFill>
                  <a:schemeClr val="tx1"/>
                </a:solidFill>
              </a:rPr>
              <a:t> groove </a:t>
            </a:r>
            <a:r>
              <a:rPr lang="en-US" altLang="zh-CN" sz="1800" dirty="0">
                <a:solidFill>
                  <a:schemeClr val="tx1"/>
                </a:solidFill>
              </a:rPr>
              <a:t>&lt; </a:t>
            </a:r>
            <a:r>
              <a:rPr lang="en-US" altLang="zh-CN" sz="1800" dirty="0" err="1">
                <a:solidFill>
                  <a:schemeClr val="tx1"/>
                </a:solidFill>
              </a:rPr>
              <a:t>ITR</a:t>
            </a:r>
            <a:r>
              <a:rPr lang="en-US" altLang="zh-CN" sz="1800" baseline="-25000" dirty="0" err="1">
                <a:solidFill>
                  <a:schemeClr val="tx1"/>
                </a:solidFill>
              </a:rPr>
              <a:t>small</a:t>
            </a:r>
            <a:r>
              <a:rPr lang="en-US" altLang="zh-CN" sz="1800" baseline="-25000" dirty="0">
                <a:solidFill>
                  <a:schemeClr val="tx1"/>
                </a:solidFill>
              </a:rPr>
              <a:t> groove </a:t>
            </a:r>
            <a:r>
              <a:rPr lang="en-US" altLang="zh-CN" sz="1800" dirty="0">
                <a:solidFill>
                  <a:schemeClr val="tx1"/>
                </a:solidFill>
              </a:rPr>
              <a:t>&lt; </a:t>
            </a:r>
            <a:r>
              <a:rPr lang="en-US" altLang="zh-CN" sz="1800" dirty="0" err="1">
                <a:solidFill>
                  <a:schemeClr val="tx1"/>
                </a:solidFill>
              </a:rPr>
              <a:t>ITR</a:t>
            </a:r>
            <a:r>
              <a:rPr lang="en-US" altLang="zh-CN" sz="1800" baseline="-25000" dirty="0" err="1">
                <a:solidFill>
                  <a:schemeClr val="tx1"/>
                </a:solidFill>
              </a:rPr>
              <a:t>flat</a:t>
            </a:r>
            <a:endParaRPr lang="en-US" altLang="zh-CN" sz="1800" baseline="-25000" dirty="0">
              <a:solidFill>
                <a:schemeClr val="tx1"/>
              </a:solidFill>
            </a:endParaRPr>
          </a:p>
          <a:p>
            <a:pPr marL="285750" indent="-285750">
              <a:spcAft>
                <a:spcPts val="600"/>
              </a:spcAft>
              <a:buFont typeface="Arial" panose="020B0604020202020204" pitchFamily="34" charset="0"/>
              <a:buChar char="•"/>
            </a:pPr>
            <a:r>
              <a:rPr lang="en-US" altLang="zh-CN" sz="1800" dirty="0">
                <a:solidFill>
                  <a:schemeClr val="tx1"/>
                </a:solidFill>
              </a:rPr>
              <a:t>ITR</a:t>
            </a:r>
            <a:r>
              <a:rPr lang="en-US" altLang="zh-CN" sz="1800" baseline="-25000" dirty="0">
                <a:solidFill>
                  <a:schemeClr val="tx1"/>
                </a:solidFill>
              </a:rPr>
              <a:t>C8 </a:t>
            </a:r>
            <a:r>
              <a:rPr lang="en-US" altLang="zh-CN" sz="1800" dirty="0">
                <a:solidFill>
                  <a:schemeClr val="tx1"/>
                </a:solidFill>
              </a:rPr>
              <a:t>close to ITR</a:t>
            </a:r>
            <a:r>
              <a:rPr lang="en-US" altLang="zh-CN" sz="1800" baseline="-25000" dirty="0">
                <a:solidFill>
                  <a:schemeClr val="tx1"/>
                </a:solidFill>
              </a:rPr>
              <a:t>C16</a:t>
            </a:r>
          </a:p>
        </p:txBody>
      </p:sp>
      <p:grpSp>
        <p:nvGrpSpPr>
          <p:cNvPr id="18" name="Group 17">
            <a:extLst>
              <a:ext uri="{FF2B5EF4-FFF2-40B4-BE49-F238E27FC236}">
                <a16:creationId xmlns:a16="http://schemas.microsoft.com/office/drawing/2014/main" id="{4C9967A7-6918-474F-8852-928A775F88E0}"/>
              </a:ext>
            </a:extLst>
          </p:cNvPr>
          <p:cNvGrpSpPr/>
          <p:nvPr/>
        </p:nvGrpSpPr>
        <p:grpSpPr>
          <a:xfrm>
            <a:off x="6485920" y="5251945"/>
            <a:ext cx="1697327" cy="903833"/>
            <a:chOff x="6690620" y="5863643"/>
            <a:chExt cx="1697327" cy="707886"/>
          </a:xfrm>
        </p:grpSpPr>
        <p:sp>
          <p:nvSpPr>
            <p:cNvPr id="14" name="Oval 13">
              <a:extLst>
                <a:ext uri="{FF2B5EF4-FFF2-40B4-BE49-F238E27FC236}">
                  <a16:creationId xmlns:a16="http://schemas.microsoft.com/office/drawing/2014/main" id="{BBC1A0F3-D9FD-106A-46A6-B842E9190282}"/>
                </a:ext>
              </a:extLst>
            </p:cNvPr>
            <p:cNvSpPr/>
            <p:nvPr/>
          </p:nvSpPr>
          <p:spPr>
            <a:xfrm>
              <a:off x="6690620" y="5863643"/>
              <a:ext cx="1697327" cy="707886"/>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err="1">
                  <a:solidFill>
                    <a:schemeClr val="tx1"/>
                  </a:solidFill>
                </a:rPr>
                <a:t>n</a:t>
              </a:r>
              <a:r>
                <a:rPr lang="en-US" altLang="zh-CN" sz="1800" baseline="-25000" dirty="0" err="1">
                  <a:solidFill>
                    <a:schemeClr val="tx1"/>
                  </a:solidFill>
                </a:rPr>
                <a:t>atom</a:t>
              </a:r>
              <a:r>
                <a:rPr lang="en-US" altLang="zh-CN" sz="1800" dirty="0">
                  <a:solidFill>
                    <a:schemeClr val="tx1"/>
                  </a:solidFill>
                </a:rPr>
                <a:t>   </a:t>
              </a:r>
            </a:p>
            <a:p>
              <a:pPr algn="ctr"/>
              <a:endParaRPr lang="en-US" altLang="zh-CN" sz="1800" dirty="0">
                <a:solidFill>
                  <a:schemeClr val="tx1"/>
                </a:solidFill>
              </a:endParaRPr>
            </a:p>
            <a:p>
              <a:pPr algn="ctr"/>
              <a:r>
                <a:rPr lang="en-US" altLang="zh-CN" sz="1800" dirty="0">
                  <a:solidFill>
                    <a:schemeClr val="tx1"/>
                  </a:solidFill>
                </a:rPr>
                <a:t>ITR  </a:t>
              </a:r>
              <a:endParaRPr lang="zh-CN" altLang="en-US" sz="1800" dirty="0">
                <a:solidFill>
                  <a:schemeClr val="tx1"/>
                </a:solidFill>
              </a:endParaRPr>
            </a:p>
          </p:txBody>
        </p:sp>
        <p:cxnSp>
          <p:nvCxnSpPr>
            <p:cNvPr id="16" name="Straight Arrow Connector 15">
              <a:extLst>
                <a:ext uri="{FF2B5EF4-FFF2-40B4-BE49-F238E27FC236}">
                  <a16:creationId xmlns:a16="http://schemas.microsoft.com/office/drawing/2014/main" id="{B91F27B6-A59F-572D-E303-D861A4EE488F}"/>
                </a:ext>
              </a:extLst>
            </p:cNvPr>
            <p:cNvCxnSpPr>
              <a:cxnSpLocks/>
            </p:cNvCxnSpPr>
            <p:nvPr/>
          </p:nvCxnSpPr>
          <p:spPr>
            <a:xfrm flipV="1">
              <a:off x="7827968" y="6230584"/>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7813-FDC8-ACE8-1A88-FD2A2FBF34C7}"/>
                </a:ext>
              </a:extLst>
            </p:cNvPr>
            <p:cNvCxnSpPr>
              <a:cxnSpLocks/>
            </p:cNvCxnSpPr>
            <p:nvPr/>
          </p:nvCxnSpPr>
          <p:spPr>
            <a:xfrm flipV="1">
              <a:off x="7838309" y="5912300"/>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8E6878F-8EEB-1620-AD5E-BB35C64D4D38}"/>
              </a:ext>
            </a:extLst>
          </p:cNvPr>
          <p:cNvSpPr txBox="1"/>
          <p:nvPr/>
        </p:nvSpPr>
        <p:spPr>
          <a:xfrm>
            <a:off x="28674" y="621039"/>
            <a:ext cx="5047319"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ITR at different roughness scales</a:t>
            </a:r>
          </a:p>
        </p:txBody>
      </p:sp>
      <p:sp>
        <p:nvSpPr>
          <p:cNvPr id="20" name="TextBox 19">
            <a:extLst>
              <a:ext uri="{FF2B5EF4-FFF2-40B4-BE49-F238E27FC236}">
                <a16:creationId xmlns:a16="http://schemas.microsoft.com/office/drawing/2014/main" id="{F2E110CA-6175-75C1-B939-B285E2B62238}"/>
              </a:ext>
            </a:extLst>
          </p:cNvPr>
          <p:cNvSpPr txBox="1"/>
          <p:nvPr/>
        </p:nvSpPr>
        <p:spPr>
          <a:xfrm>
            <a:off x="5177029" y="621039"/>
            <a:ext cx="3282918"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adsorbed atoms per apparent  area</a:t>
            </a:r>
          </a:p>
        </p:txBody>
      </p:sp>
      <p:sp>
        <p:nvSpPr>
          <p:cNvPr id="2" name="TextBox 1">
            <a:extLst>
              <a:ext uri="{FF2B5EF4-FFF2-40B4-BE49-F238E27FC236}">
                <a16:creationId xmlns:a16="http://schemas.microsoft.com/office/drawing/2014/main" id="{DF0A6327-9C48-F8A6-2D82-06841A525AD6}"/>
              </a:ext>
            </a:extLst>
          </p:cNvPr>
          <p:cNvSpPr txBox="1"/>
          <p:nvPr/>
        </p:nvSpPr>
        <p:spPr>
          <a:xfrm>
            <a:off x="6346334" y="6227624"/>
            <a:ext cx="2200821" cy="369332"/>
          </a:xfrm>
          <a:prstGeom prst="rect">
            <a:avLst/>
          </a:prstGeom>
          <a:noFill/>
        </p:spPr>
        <p:txBody>
          <a:bodyPr wrap="square" rtlCol="0">
            <a:spAutoFit/>
          </a:bodyPr>
          <a:lstStyle/>
          <a:p>
            <a:r>
              <a:rPr lang="en-US" altLang="zh-CN" sz="1800" dirty="0">
                <a:solidFill>
                  <a:srgbClr val="820000"/>
                </a:solidFill>
                <a:latin typeface="+mj-lt"/>
              </a:rPr>
              <a:t>Unexpected result</a:t>
            </a:r>
            <a:endParaRPr lang="zh-CN" altLang="en-US" sz="1800" dirty="0">
              <a:solidFill>
                <a:srgbClr val="820000"/>
              </a:solidFill>
              <a:latin typeface="+mj-lt"/>
            </a:endParaRPr>
          </a:p>
        </p:txBody>
      </p:sp>
      <p:sp>
        <p:nvSpPr>
          <p:cNvPr id="7" name="Oval 6">
            <a:extLst>
              <a:ext uri="{FF2B5EF4-FFF2-40B4-BE49-F238E27FC236}">
                <a16:creationId xmlns:a16="http://schemas.microsoft.com/office/drawing/2014/main" id="{2F146F0E-B169-1587-6F94-F4252B8EEC23}"/>
              </a:ext>
            </a:extLst>
          </p:cNvPr>
          <p:cNvSpPr/>
          <p:nvPr/>
        </p:nvSpPr>
        <p:spPr>
          <a:xfrm>
            <a:off x="5764624" y="4098190"/>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5567747F-41F8-E9AA-3A31-B369F213FCEA}"/>
              </a:ext>
            </a:extLst>
          </p:cNvPr>
          <p:cNvSpPr/>
          <p:nvPr/>
        </p:nvSpPr>
        <p:spPr>
          <a:xfrm>
            <a:off x="6558232" y="2907794"/>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5AA54EF6-28FE-6CB4-DAB6-3BC5F3296A3B}"/>
              </a:ext>
            </a:extLst>
          </p:cNvPr>
          <p:cNvSpPr/>
          <p:nvPr/>
        </p:nvSpPr>
        <p:spPr>
          <a:xfrm>
            <a:off x="7147938" y="2514858"/>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a:extLst>
              <a:ext uri="{FF2B5EF4-FFF2-40B4-BE49-F238E27FC236}">
                <a16:creationId xmlns:a16="http://schemas.microsoft.com/office/drawing/2014/main" id="{DE9DEDF4-B72F-4D2F-3390-7AFC3B2A83D4}"/>
              </a:ext>
            </a:extLst>
          </p:cNvPr>
          <p:cNvCxnSpPr>
            <a:cxnSpLocks/>
            <a:stCxn id="9" idx="4"/>
            <a:endCxn id="24" idx="0"/>
          </p:cNvCxnSpPr>
          <p:nvPr/>
        </p:nvCxnSpPr>
        <p:spPr>
          <a:xfrm flipH="1">
            <a:off x="6613999" y="3195790"/>
            <a:ext cx="88556" cy="250502"/>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DAEFFA-6A93-9196-366C-366D16355245}"/>
              </a:ext>
            </a:extLst>
          </p:cNvPr>
          <p:cNvCxnSpPr>
            <a:cxnSpLocks/>
            <a:stCxn id="10" idx="3"/>
          </p:cNvCxnSpPr>
          <p:nvPr/>
        </p:nvCxnSpPr>
        <p:spPr>
          <a:xfrm flipH="1">
            <a:off x="6747722" y="2760678"/>
            <a:ext cx="442487" cy="688897"/>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B701923-E6A1-A64F-ADDF-5D1BD39C413A}"/>
              </a:ext>
            </a:extLst>
          </p:cNvPr>
          <p:cNvGrpSpPr/>
          <p:nvPr/>
        </p:nvGrpSpPr>
        <p:grpSpPr>
          <a:xfrm>
            <a:off x="6010999" y="3445441"/>
            <a:ext cx="998993" cy="694925"/>
            <a:chOff x="7607247" y="3668174"/>
            <a:chExt cx="998993" cy="694925"/>
          </a:xfrm>
        </p:grpSpPr>
        <p:sp>
          <p:nvSpPr>
            <p:cNvPr id="22" name="TextBox 21">
              <a:extLst>
                <a:ext uri="{FF2B5EF4-FFF2-40B4-BE49-F238E27FC236}">
                  <a16:creationId xmlns:a16="http://schemas.microsoft.com/office/drawing/2014/main" id="{5E889188-C28C-5549-167C-49F6D957D551}"/>
                </a:ext>
              </a:extLst>
            </p:cNvPr>
            <p:cNvSpPr txBox="1"/>
            <p:nvPr/>
          </p:nvSpPr>
          <p:spPr>
            <a:xfrm>
              <a:off x="7814252" y="3668174"/>
              <a:ext cx="791988" cy="400110"/>
            </a:xfrm>
            <a:prstGeom prst="rect">
              <a:avLst/>
            </a:prstGeom>
            <a:noFill/>
            <a:ln w="12700">
              <a:noFill/>
            </a:ln>
          </p:spPr>
          <p:txBody>
            <a:bodyPr wrap="square" rtlCol="0">
              <a:spAutoFit/>
            </a:bodyPr>
            <a:lstStyle/>
            <a:p>
              <a:pPr algn="ctr"/>
              <a:r>
                <a:rPr lang="en-US" altLang="zh-CN" sz="2000" dirty="0">
                  <a:solidFill>
                    <a:schemeClr val="tx1"/>
                  </a:solidFill>
                  <a:latin typeface="+mj-lt"/>
                </a:rPr>
                <a:t>C8</a:t>
              </a:r>
              <a:endParaRPr lang="zh-CN" altLang="en-US" sz="2000" dirty="0">
                <a:solidFill>
                  <a:schemeClr val="tx1"/>
                </a:solidFill>
                <a:latin typeface="+mj-lt"/>
              </a:endParaRPr>
            </a:p>
          </p:txBody>
        </p:sp>
        <p:cxnSp>
          <p:nvCxnSpPr>
            <p:cNvPr id="23" name="Straight Arrow Connector 22">
              <a:extLst>
                <a:ext uri="{FF2B5EF4-FFF2-40B4-BE49-F238E27FC236}">
                  <a16:creationId xmlns:a16="http://schemas.microsoft.com/office/drawing/2014/main" id="{B380FF85-20C6-D994-9C15-AF243CE13C02}"/>
                </a:ext>
              </a:extLst>
            </p:cNvPr>
            <p:cNvCxnSpPr>
              <a:cxnSpLocks/>
              <a:stCxn id="7" idx="7"/>
            </p:cNvCxnSpPr>
            <p:nvPr/>
          </p:nvCxnSpPr>
          <p:spPr>
            <a:xfrm flipV="1">
              <a:off x="7607247" y="4068284"/>
              <a:ext cx="474921" cy="294815"/>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188C176-50D9-0AC1-E31D-8EFBD0452AF5}"/>
                </a:ext>
              </a:extLst>
            </p:cNvPr>
            <p:cNvSpPr/>
            <p:nvPr/>
          </p:nvSpPr>
          <p:spPr>
            <a:xfrm>
              <a:off x="8010617" y="3669025"/>
              <a:ext cx="399259" cy="399259"/>
            </a:xfrm>
            <a:prstGeom prst="ellipse">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186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EA07EC-A825-CFED-3B66-14FFD9CCE8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68078" y="1202991"/>
            <a:ext cx="4052648" cy="3587785"/>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10</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Results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a:t>
            </a:r>
            <a:r>
              <a:rPr kumimoji="1" lang="el-GR" altLang="ja-JP" sz="2800" i="1"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 of 0.5</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8" name="Group 17">
            <a:extLst>
              <a:ext uri="{FF2B5EF4-FFF2-40B4-BE49-F238E27FC236}">
                <a16:creationId xmlns:a16="http://schemas.microsoft.com/office/drawing/2014/main" id="{4C9967A7-6918-474F-8852-928A775F88E0}"/>
              </a:ext>
            </a:extLst>
          </p:cNvPr>
          <p:cNvGrpSpPr/>
          <p:nvPr/>
        </p:nvGrpSpPr>
        <p:grpSpPr>
          <a:xfrm>
            <a:off x="4450832" y="1217136"/>
            <a:ext cx="1437484" cy="887703"/>
            <a:chOff x="6690621" y="5863642"/>
            <a:chExt cx="1437484" cy="818298"/>
          </a:xfrm>
        </p:grpSpPr>
        <p:sp>
          <p:nvSpPr>
            <p:cNvPr id="14" name="Oval 13">
              <a:extLst>
                <a:ext uri="{FF2B5EF4-FFF2-40B4-BE49-F238E27FC236}">
                  <a16:creationId xmlns:a16="http://schemas.microsoft.com/office/drawing/2014/main" id="{BBC1A0F3-D9FD-106A-46A6-B842E9190282}"/>
                </a:ext>
              </a:extLst>
            </p:cNvPr>
            <p:cNvSpPr/>
            <p:nvPr/>
          </p:nvSpPr>
          <p:spPr>
            <a:xfrm>
              <a:off x="6690621" y="5863642"/>
              <a:ext cx="1437484" cy="818298"/>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err="1">
                  <a:solidFill>
                    <a:schemeClr val="tx1"/>
                  </a:solidFill>
                </a:rPr>
                <a:t>n</a:t>
              </a:r>
              <a:r>
                <a:rPr lang="en-US" altLang="zh-CN" sz="1800" baseline="-25000" dirty="0" err="1">
                  <a:solidFill>
                    <a:schemeClr val="tx1"/>
                  </a:solidFill>
                </a:rPr>
                <a:t>chain</a:t>
              </a:r>
              <a:endParaRPr lang="en-US" altLang="zh-CN" sz="1800" baseline="-25000" dirty="0">
                <a:solidFill>
                  <a:schemeClr val="tx1"/>
                </a:solidFill>
              </a:endParaRPr>
            </a:p>
            <a:p>
              <a:pPr algn="ctr"/>
              <a:endParaRPr lang="en-US" altLang="zh-CN" sz="1800" baseline="-25000" dirty="0">
                <a:solidFill>
                  <a:schemeClr val="tx1"/>
                </a:solidFill>
              </a:endParaRPr>
            </a:p>
            <a:p>
              <a:pPr algn="ctr"/>
              <a:r>
                <a:rPr lang="en-US" altLang="zh-CN" sz="1800" dirty="0">
                  <a:solidFill>
                    <a:schemeClr val="tx1"/>
                  </a:solidFill>
                </a:rPr>
                <a:t>ITR  </a:t>
              </a:r>
              <a:endParaRPr lang="zh-CN" altLang="en-US" sz="1800" dirty="0">
                <a:solidFill>
                  <a:schemeClr val="tx1"/>
                </a:solidFill>
              </a:endParaRPr>
            </a:p>
          </p:txBody>
        </p:sp>
        <p:cxnSp>
          <p:nvCxnSpPr>
            <p:cNvPr id="16" name="Straight Arrow Connector 15">
              <a:extLst>
                <a:ext uri="{FF2B5EF4-FFF2-40B4-BE49-F238E27FC236}">
                  <a16:creationId xmlns:a16="http://schemas.microsoft.com/office/drawing/2014/main" id="{B91F27B6-A59F-572D-E303-D861A4EE488F}"/>
                </a:ext>
              </a:extLst>
            </p:cNvPr>
            <p:cNvCxnSpPr>
              <a:cxnSpLocks/>
            </p:cNvCxnSpPr>
            <p:nvPr/>
          </p:nvCxnSpPr>
          <p:spPr>
            <a:xfrm rot="10800000" flipV="1">
              <a:off x="7667701" y="6339192"/>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7813-FDC8-ACE8-1A88-FD2A2FBF34C7}"/>
                </a:ext>
              </a:extLst>
            </p:cNvPr>
            <p:cNvCxnSpPr>
              <a:cxnSpLocks/>
            </p:cNvCxnSpPr>
            <p:nvPr/>
          </p:nvCxnSpPr>
          <p:spPr>
            <a:xfrm flipV="1">
              <a:off x="7702832" y="5936683"/>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2E110CA-6175-75C1-B939-B285E2B62238}"/>
              </a:ext>
            </a:extLst>
          </p:cNvPr>
          <p:cNvSpPr txBox="1"/>
          <p:nvPr/>
        </p:nvSpPr>
        <p:spPr>
          <a:xfrm>
            <a:off x="36062" y="621039"/>
            <a:ext cx="547931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adsorbed chains per apparent  area</a:t>
            </a:r>
          </a:p>
        </p:txBody>
      </p:sp>
      <p:sp>
        <p:nvSpPr>
          <p:cNvPr id="7" name="TextBox 6">
            <a:extLst>
              <a:ext uri="{FF2B5EF4-FFF2-40B4-BE49-F238E27FC236}">
                <a16:creationId xmlns:a16="http://schemas.microsoft.com/office/drawing/2014/main" id="{04301ADD-05FD-2F51-65D8-CD1532F0114D}"/>
              </a:ext>
            </a:extLst>
          </p:cNvPr>
          <p:cNvSpPr txBox="1"/>
          <p:nvPr/>
        </p:nvSpPr>
        <p:spPr>
          <a:xfrm>
            <a:off x="4919511" y="5487300"/>
            <a:ext cx="3972429" cy="461665"/>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Ohara</a:t>
            </a:r>
            <a:r>
              <a:rPr lang="es-ES" altLang="zh-CN" sz="1200" dirty="0">
                <a:solidFill>
                  <a:schemeClr val="tx1"/>
                </a:solidFill>
                <a:effectLst/>
                <a:latin typeface="+mj-lt"/>
                <a:cs typeface="Calibri" panose="020F0502020204030204" pitchFamily="34" charset="0"/>
              </a:rPr>
              <a:t> 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135</a:t>
            </a:r>
            <a:r>
              <a:rPr lang="de-DE" altLang="zh-CN" sz="1200" dirty="0">
                <a:solidFill>
                  <a:schemeClr val="tx1"/>
                </a:solidFill>
                <a:effectLst/>
                <a:latin typeface="+mj-lt"/>
                <a:cs typeface="Calibri" panose="020F0502020204030204" pitchFamily="34" charset="0"/>
              </a:rPr>
              <a:t>, 034507 (2011)</a:t>
            </a:r>
          </a:p>
          <a:p>
            <a:r>
              <a:rPr lang="de-DE" altLang="zh-CN" sz="1200" dirty="0">
                <a:solidFill>
                  <a:schemeClr val="tx1"/>
                </a:solidFill>
                <a:latin typeface="+mj-lt"/>
                <a:cs typeface="Calibri" panose="020F0502020204030204" pitchFamily="34" charset="0"/>
              </a:rPr>
              <a:t>Matsubara H,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142</a:t>
            </a:r>
            <a:r>
              <a:rPr lang="de-DE" altLang="zh-CN" sz="1200" dirty="0">
                <a:solidFill>
                  <a:schemeClr val="tx1"/>
                </a:solidFill>
                <a:effectLst/>
                <a:latin typeface="+mj-lt"/>
                <a:cs typeface="Calibri" panose="020F0502020204030204" pitchFamily="34" charset="0"/>
              </a:rPr>
              <a:t>, 164509 (2015)</a:t>
            </a:r>
          </a:p>
        </p:txBody>
      </p:sp>
      <p:sp>
        <p:nvSpPr>
          <p:cNvPr id="9" name="TextBox 8">
            <a:extLst>
              <a:ext uri="{FF2B5EF4-FFF2-40B4-BE49-F238E27FC236}">
                <a16:creationId xmlns:a16="http://schemas.microsoft.com/office/drawing/2014/main" id="{D6203BB8-002E-15A3-F633-F6790FB23C38}"/>
              </a:ext>
            </a:extLst>
          </p:cNvPr>
          <p:cNvSpPr txBox="1"/>
          <p:nvPr/>
        </p:nvSpPr>
        <p:spPr>
          <a:xfrm>
            <a:off x="4580114" y="4852381"/>
            <a:ext cx="4383825" cy="646331"/>
          </a:xfrm>
          <a:prstGeom prst="rect">
            <a:avLst/>
          </a:prstGeom>
          <a:noFill/>
        </p:spPr>
        <p:txBody>
          <a:bodyPr wrap="square" rtlCol="0">
            <a:spAutoFit/>
          </a:bodyPr>
          <a:lstStyle/>
          <a:p>
            <a:pPr marL="285750" indent="-285750">
              <a:buFont typeface="Wingdings" panose="05000000000000000000" pitchFamily="2" charset="2"/>
              <a:buChar char="p"/>
            </a:pPr>
            <a:r>
              <a:rPr lang="es-ES" altLang="zh-CN" sz="1800" dirty="0">
                <a:solidFill>
                  <a:schemeClr val="tx1"/>
                </a:solidFill>
                <a:effectLst/>
                <a:latin typeface="Arial" panose="020B0604020202020204" pitchFamily="34" charset="0"/>
                <a:cs typeface="Calibri" panose="020F0502020204030204" pitchFamily="34" charset="0"/>
              </a:rPr>
              <a:t>Intramolecular </a:t>
            </a:r>
            <a:r>
              <a:rPr lang="es-ES" altLang="zh-CN" sz="1800" dirty="0" err="1">
                <a:solidFill>
                  <a:schemeClr val="tx1"/>
                </a:solidFill>
                <a:effectLst/>
                <a:latin typeface="Arial" panose="020B0604020202020204" pitchFamily="34" charset="0"/>
                <a:cs typeface="Calibri" panose="020F0502020204030204" pitchFamily="34" charset="0"/>
              </a:rPr>
              <a:t>interaction</a:t>
            </a:r>
            <a:r>
              <a:rPr lang="es-ES" altLang="zh-CN" sz="1800" dirty="0">
                <a:solidFill>
                  <a:schemeClr val="tx1"/>
                </a:solidFill>
                <a:effectLst/>
                <a:latin typeface="Arial" panose="020B0604020202020204" pitchFamily="34" charset="0"/>
                <a:cs typeface="Calibri" panose="020F0502020204030204" pitchFamily="34" charset="0"/>
              </a:rPr>
              <a:t> </a:t>
            </a:r>
            <a:r>
              <a:rPr lang="es-ES" altLang="zh-CN" sz="1800" dirty="0" err="1">
                <a:solidFill>
                  <a:schemeClr val="tx1"/>
                </a:solidFill>
                <a:effectLst/>
                <a:latin typeface="Arial" panose="020B0604020202020204" pitchFamily="34" charset="0"/>
                <a:cs typeface="Calibri" panose="020F0502020204030204" pitchFamily="34" charset="0"/>
              </a:rPr>
              <a:t>contribution</a:t>
            </a:r>
            <a:r>
              <a:rPr lang="es-ES" altLang="zh-CN" sz="1800" dirty="0">
                <a:solidFill>
                  <a:schemeClr val="tx1"/>
                </a:solidFill>
                <a:effectLst/>
                <a:latin typeface="Arial" panose="020B0604020202020204" pitchFamily="34" charset="0"/>
                <a:cs typeface="Calibri" panose="020F0502020204030204" pitchFamily="34" charset="0"/>
              </a:rPr>
              <a:t> dominantes as </a:t>
            </a:r>
            <a:r>
              <a:rPr lang="es-ES" altLang="zh-CN" sz="1800" dirty="0" err="1">
                <a:solidFill>
                  <a:schemeClr val="tx1"/>
                </a:solidFill>
                <a:effectLst/>
                <a:latin typeface="Arial" panose="020B0604020202020204" pitchFamily="34" charset="0"/>
                <a:cs typeface="Calibri" panose="020F0502020204030204" pitchFamily="34" charset="0"/>
              </a:rPr>
              <a:t>chain-length</a:t>
            </a:r>
            <a:r>
              <a:rPr lang="es-ES" altLang="zh-CN" sz="1800" dirty="0">
                <a:solidFill>
                  <a:schemeClr val="tx1"/>
                </a:solidFill>
                <a:effectLst/>
                <a:latin typeface="Arial" panose="020B0604020202020204" pitchFamily="34" charset="0"/>
                <a:cs typeface="Calibri" panose="020F0502020204030204" pitchFamily="34" charset="0"/>
              </a:rPr>
              <a:t> </a:t>
            </a:r>
            <a:r>
              <a:rPr lang="es-ES" altLang="zh-CN" sz="1800" dirty="0" err="1">
                <a:solidFill>
                  <a:schemeClr val="tx1"/>
                </a:solidFill>
                <a:effectLst/>
                <a:latin typeface="Arial" panose="020B0604020202020204" pitchFamily="34" charset="0"/>
                <a:cs typeface="Calibri" panose="020F0502020204030204" pitchFamily="34" charset="0"/>
              </a:rPr>
              <a:t>over</a:t>
            </a:r>
            <a:r>
              <a:rPr lang="es-ES" altLang="zh-CN" sz="1800" dirty="0">
                <a:solidFill>
                  <a:schemeClr val="tx1"/>
                </a:solidFill>
                <a:effectLst/>
                <a:latin typeface="Arial" panose="020B0604020202020204" pitchFamily="34" charset="0"/>
                <a:cs typeface="Calibri" panose="020F0502020204030204" pitchFamily="34" charset="0"/>
              </a:rPr>
              <a:t> </a:t>
            </a:r>
            <a:r>
              <a:rPr lang="es-ES" altLang="zh-CN" sz="1800" dirty="0">
                <a:effectLst/>
                <a:latin typeface="Arial" panose="020B0604020202020204" pitchFamily="34" charset="0"/>
                <a:cs typeface="Calibri" panose="020F0502020204030204" pitchFamily="34" charset="0"/>
              </a:rPr>
              <a:t>16</a:t>
            </a:r>
            <a:r>
              <a:rPr lang="es-ES" altLang="zh-CN" sz="1800" dirty="0">
                <a:solidFill>
                  <a:schemeClr val="tx1"/>
                </a:solidFill>
                <a:effectLst/>
                <a:latin typeface="Arial" panose="020B0604020202020204" pitchFamily="34" charset="0"/>
                <a:cs typeface="Calibri" panose="020F0502020204030204" pitchFamily="34" charset="0"/>
              </a:rPr>
              <a:t>. </a:t>
            </a:r>
            <a:endParaRPr lang="zh-CN" altLang="en-US" sz="1800" dirty="0"/>
          </a:p>
        </p:txBody>
      </p:sp>
      <p:grpSp>
        <p:nvGrpSpPr>
          <p:cNvPr id="48" name="Group 47">
            <a:extLst>
              <a:ext uri="{FF2B5EF4-FFF2-40B4-BE49-F238E27FC236}">
                <a16:creationId xmlns:a16="http://schemas.microsoft.com/office/drawing/2014/main" id="{79AB96AF-3302-6821-0684-51FFD2BDBE52}"/>
              </a:ext>
            </a:extLst>
          </p:cNvPr>
          <p:cNvGrpSpPr/>
          <p:nvPr/>
        </p:nvGrpSpPr>
        <p:grpSpPr>
          <a:xfrm>
            <a:off x="4649323" y="2500126"/>
            <a:ext cx="3882622" cy="2008859"/>
            <a:chOff x="4931995" y="1736718"/>
            <a:chExt cx="3882622" cy="2008859"/>
          </a:xfrm>
        </p:grpSpPr>
        <p:graphicFrame>
          <p:nvGraphicFramePr>
            <p:cNvPr id="2" name="Object 1">
              <a:extLst>
                <a:ext uri="{FF2B5EF4-FFF2-40B4-BE49-F238E27FC236}">
                  <a16:creationId xmlns:a16="http://schemas.microsoft.com/office/drawing/2014/main" id="{F4B522C7-4277-132A-4BF0-90FA9752B93F}"/>
                </a:ext>
              </a:extLst>
            </p:cNvPr>
            <p:cNvGraphicFramePr>
              <a:graphicFrameLocks noChangeAspect="1"/>
            </p:cNvGraphicFramePr>
            <p:nvPr>
              <p:extLst>
                <p:ext uri="{D42A27DB-BD31-4B8C-83A1-F6EECF244321}">
                  <p14:modId xmlns:p14="http://schemas.microsoft.com/office/powerpoint/2010/main" val="3687304084"/>
                </p:ext>
              </p:extLst>
            </p:nvPr>
          </p:nvGraphicFramePr>
          <p:xfrm>
            <a:off x="4931995" y="2212435"/>
            <a:ext cx="1905000" cy="477837"/>
          </p:xfrm>
          <a:graphic>
            <a:graphicData uri="http://schemas.openxmlformats.org/presentationml/2006/ole">
              <mc:AlternateContent xmlns:mc="http://schemas.openxmlformats.org/markup-compatibility/2006">
                <mc:Choice xmlns:v="urn:schemas-microsoft-com:vml" Requires="v">
                  <p:oleObj name="Equation" r:id="rId5" imgW="965160" imgH="241200" progId="Equation.DSMT4">
                    <p:embed/>
                  </p:oleObj>
                </mc:Choice>
                <mc:Fallback>
                  <p:oleObj name="Equation" r:id="rId5" imgW="965160" imgH="241200" progId="Equation.DSMT4">
                    <p:embed/>
                    <p:pic>
                      <p:nvPicPr>
                        <p:cNvPr id="0" name=""/>
                        <p:cNvPicPr/>
                        <p:nvPr/>
                      </p:nvPicPr>
                      <p:blipFill>
                        <a:blip r:embed="rId6"/>
                        <a:stretch>
                          <a:fillRect/>
                        </a:stretch>
                      </p:blipFill>
                      <p:spPr>
                        <a:xfrm>
                          <a:off x="4931995" y="2212435"/>
                          <a:ext cx="1905000" cy="47783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4FCB7822-C6A1-879B-DFDD-DD5D013E27F3}"/>
                </a:ext>
              </a:extLst>
            </p:cNvPr>
            <p:cNvGraphicFramePr>
              <a:graphicFrameLocks noChangeAspect="1"/>
            </p:cNvGraphicFramePr>
            <p:nvPr>
              <p:extLst>
                <p:ext uri="{D42A27DB-BD31-4B8C-83A1-F6EECF244321}">
                  <p14:modId xmlns:p14="http://schemas.microsoft.com/office/powerpoint/2010/main" val="880405933"/>
                </p:ext>
              </p:extLst>
            </p:nvPr>
          </p:nvGraphicFramePr>
          <p:xfrm>
            <a:off x="5869085" y="2855284"/>
            <a:ext cx="2881312" cy="447675"/>
          </p:xfrm>
          <a:graphic>
            <a:graphicData uri="http://schemas.openxmlformats.org/presentationml/2006/ole">
              <mc:AlternateContent xmlns:mc="http://schemas.openxmlformats.org/markup-compatibility/2006">
                <mc:Choice xmlns:v="urn:schemas-microsoft-com:vml" Requires="v">
                  <p:oleObj name="Equation" r:id="rId7" imgW="1473120" imgH="228600" progId="Equation.DSMT4">
                    <p:embed/>
                  </p:oleObj>
                </mc:Choice>
                <mc:Fallback>
                  <p:oleObj name="Equation" r:id="rId7" imgW="1473120" imgH="228600" progId="Equation.DSMT4">
                    <p:embed/>
                    <p:pic>
                      <p:nvPicPr>
                        <p:cNvPr id="0" name=""/>
                        <p:cNvPicPr/>
                        <p:nvPr/>
                      </p:nvPicPr>
                      <p:blipFill>
                        <a:blip r:embed="rId8"/>
                        <a:stretch>
                          <a:fillRect/>
                        </a:stretch>
                      </p:blipFill>
                      <p:spPr>
                        <a:xfrm>
                          <a:off x="5869085" y="2855284"/>
                          <a:ext cx="2881312" cy="44767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CE71F83E-43EE-2DE0-B1C7-D5ACF0978897}"/>
                </a:ext>
              </a:extLst>
            </p:cNvPr>
            <p:cNvSpPr txBox="1"/>
            <p:nvPr/>
          </p:nvSpPr>
          <p:spPr>
            <a:xfrm>
              <a:off x="6170987" y="1736718"/>
              <a:ext cx="1697327" cy="369332"/>
            </a:xfrm>
            <a:prstGeom prst="rect">
              <a:avLst/>
            </a:prstGeom>
            <a:noFill/>
          </p:spPr>
          <p:txBody>
            <a:bodyPr wrap="square" rtlCol="0">
              <a:spAutoFit/>
            </a:bodyPr>
            <a:lstStyle/>
            <a:p>
              <a:r>
                <a:rPr lang="en-US" altLang="zh-CN" sz="1800" dirty="0">
                  <a:solidFill>
                    <a:srgbClr val="820000"/>
                  </a:solidFill>
                  <a:latin typeface="+mj-lt"/>
                </a:rPr>
                <a:t>Transport term</a:t>
              </a:r>
              <a:endParaRPr lang="zh-CN" altLang="en-US" sz="1800" dirty="0">
                <a:solidFill>
                  <a:srgbClr val="820000"/>
                </a:solidFill>
                <a:latin typeface="+mj-lt"/>
              </a:endParaRPr>
            </a:p>
          </p:txBody>
        </p:sp>
        <p:cxnSp>
          <p:nvCxnSpPr>
            <p:cNvPr id="21" name="Straight Connector 20">
              <a:extLst>
                <a:ext uri="{FF2B5EF4-FFF2-40B4-BE49-F238E27FC236}">
                  <a16:creationId xmlns:a16="http://schemas.microsoft.com/office/drawing/2014/main" id="{E9D160EC-4204-892F-5C49-74196EDC0A47}"/>
                </a:ext>
              </a:extLst>
            </p:cNvPr>
            <p:cNvCxnSpPr>
              <a:cxnSpLocks/>
              <a:endCxn id="2" idx="0"/>
            </p:cNvCxnSpPr>
            <p:nvPr/>
          </p:nvCxnSpPr>
          <p:spPr>
            <a:xfrm flipH="1">
              <a:off x="5884495" y="1937517"/>
              <a:ext cx="386475" cy="274918"/>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C43178-F010-4B35-9880-68681210F6B0}"/>
                </a:ext>
              </a:extLst>
            </p:cNvPr>
            <p:cNvCxnSpPr>
              <a:cxnSpLocks/>
            </p:cNvCxnSpPr>
            <p:nvPr/>
          </p:nvCxnSpPr>
          <p:spPr>
            <a:xfrm flipH="1">
              <a:off x="6836995" y="2044747"/>
              <a:ext cx="952500" cy="355596"/>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6185423-C5C6-BE7E-11C3-F3542DF62B03}"/>
                </a:ext>
              </a:extLst>
            </p:cNvPr>
            <p:cNvSpPr txBox="1"/>
            <p:nvPr/>
          </p:nvSpPr>
          <p:spPr>
            <a:xfrm>
              <a:off x="6274449" y="3376245"/>
              <a:ext cx="2125982" cy="369332"/>
            </a:xfrm>
            <a:prstGeom prst="rect">
              <a:avLst/>
            </a:prstGeom>
            <a:noFill/>
          </p:spPr>
          <p:txBody>
            <a:bodyPr wrap="square" rtlCol="0">
              <a:spAutoFit/>
            </a:bodyPr>
            <a:lstStyle/>
            <a:p>
              <a:r>
                <a:rPr lang="en-US" altLang="zh-CN" sz="1800" dirty="0">
                  <a:solidFill>
                    <a:srgbClr val="820000"/>
                  </a:solidFill>
                  <a:latin typeface="+mj-lt"/>
                </a:rPr>
                <a:t>Interaction term</a:t>
              </a:r>
              <a:endParaRPr lang="zh-CN" altLang="en-US" sz="1800" dirty="0">
                <a:solidFill>
                  <a:srgbClr val="820000"/>
                </a:solidFill>
                <a:latin typeface="+mj-lt"/>
              </a:endParaRPr>
            </a:p>
          </p:txBody>
        </p:sp>
        <p:cxnSp>
          <p:nvCxnSpPr>
            <p:cNvPr id="30" name="Straight Connector 29">
              <a:extLst>
                <a:ext uri="{FF2B5EF4-FFF2-40B4-BE49-F238E27FC236}">
                  <a16:creationId xmlns:a16="http://schemas.microsoft.com/office/drawing/2014/main" id="{91934503-E138-A19A-9F3E-96036003F301}"/>
                </a:ext>
              </a:extLst>
            </p:cNvPr>
            <p:cNvCxnSpPr>
              <a:cxnSpLocks/>
              <a:endCxn id="29" idx="1"/>
            </p:cNvCxnSpPr>
            <p:nvPr/>
          </p:nvCxnSpPr>
          <p:spPr>
            <a:xfrm>
              <a:off x="6133560" y="3259878"/>
              <a:ext cx="140889" cy="301033"/>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14612B-C257-7D15-F4CE-66EF40ABACDF}"/>
                </a:ext>
              </a:extLst>
            </p:cNvPr>
            <p:cNvCxnSpPr>
              <a:cxnSpLocks/>
            </p:cNvCxnSpPr>
            <p:nvPr/>
          </p:nvCxnSpPr>
          <p:spPr>
            <a:xfrm flipH="1">
              <a:off x="7975212" y="3308438"/>
              <a:ext cx="623408" cy="271844"/>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B040743-6CB3-801F-DFF6-F33B8DC42AED}"/>
                </a:ext>
              </a:extLst>
            </p:cNvPr>
            <p:cNvSpPr/>
            <p:nvPr/>
          </p:nvSpPr>
          <p:spPr>
            <a:xfrm>
              <a:off x="5690085" y="2853329"/>
              <a:ext cx="3124532" cy="394149"/>
            </a:xfrm>
            <a:prstGeom prst="roundRect">
              <a:avLst/>
            </a:prstGeom>
            <a:noFill/>
            <a:ln w="15875">
              <a:solidFill>
                <a:srgbClr val="0054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a:extLst>
              <a:ext uri="{FF2B5EF4-FFF2-40B4-BE49-F238E27FC236}">
                <a16:creationId xmlns:a16="http://schemas.microsoft.com/office/drawing/2014/main" id="{EDCD1906-E80B-A5BE-5007-BAB4CDFC0A4A}"/>
              </a:ext>
            </a:extLst>
          </p:cNvPr>
          <p:cNvSpPr txBox="1"/>
          <p:nvPr/>
        </p:nvSpPr>
        <p:spPr>
          <a:xfrm>
            <a:off x="2984029" y="2570118"/>
            <a:ext cx="791988" cy="400110"/>
          </a:xfrm>
          <a:prstGeom prst="rect">
            <a:avLst/>
          </a:prstGeom>
          <a:noFill/>
          <a:ln w="12700">
            <a:noFill/>
          </a:ln>
        </p:spPr>
        <p:txBody>
          <a:bodyPr wrap="square" rtlCol="0">
            <a:spAutoFit/>
          </a:bodyPr>
          <a:lstStyle/>
          <a:p>
            <a:pPr algn="ctr"/>
            <a:r>
              <a:rPr lang="en-US" altLang="zh-CN" sz="2000" dirty="0">
                <a:solidFill>
                  <a:schemeClr val="tx1"/>
                </a:solidFill>
                <a:latin typeface="+mj-lt"/>
              </a:rPr>
              <a:t>C8</a:t>
            </a:r>
            <a:endParaRPr lang="zh-CN" altLang="en-US" sz="2000" dirty="0">
              <a:solidFill>
                <a:schemeClr val="tx1"/>
              </a:solidFill>
              <a:latin typeface="+mj-lt"/>
            </a:endParaRPr>
          </a:p>
        </p:txBody>
      </p:sp>
      <p:cxnSp>
        <p:nvCxnSpPr>
          <p:cNvPr id="12" name="Straight Arrow Connector 11">
            <a:extLst>
              <a:ext uri="{FF2B5EF4-FFF2-40B4-BE49-F238E27FC236}">
                <a16:creationId xmlns:a16="http://schemas.microsoft.com/office/drawing/2014/main" id="{D57E3423-A44E-6761-A2DB-C6287FA9B08D}"/>
              </a:ext>
            </a:extLst>
          </p:cNvPr>
          <p:cNvCxnSpPr>
            <a:cxnSpLocks/>
            <a:stCxn id="22" idx="0"/>
          </p:cNvCxnSpPr>
          <p:nvPr/>
        </p:nvCxnSpPr>
        <p:spPr>
          <a:xfrm flipH="1" flipV="1">
            <a:off x="3380024" y="2970228"/>
            <a:ext cx="47236" cy="803392"/>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543299F-1135-F814-2EAF-4116FC8A31ED}"/>
              </a:ext>
            </a:extLst>
          </p:cNvPr>
          <p:cNvSpPr/>
          <p:nvPr/>
        </p:nvSpPr>
        <p:spPr>
          <a:xfrm>
            <a:off x="3282937" y="3773620"/>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BF165359-B047-61F3-3270-F75BA228A7B7}"/>
              </a:ext>
            </a:extLst>
          </p:cNvPr>
          <p:cNvSpPr/>
          <p:nvPr/>
        </p:nvSpPr>
        <p:spPr>
          <a:xfrm>
            <a:off x="3765450" y="2569403"/>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7">
            <a:extLst>
              <a:ext uri="{FF2B5EF4-FFF2-40B4-BE49-F238E27FC236}">
                <a16:creationId xmlns:a16="http://schemas.microsoft.com/office/drawing/2014/main" id="{F295B146-3608-2385-C897-EE70D5F09018}"/>
              </a:ext>
            </a:extLst>
          </p:cNvPr>
          <p:cNvSpPr/>
          <p:nvPr/>
        </p:nvSpPr>
        <p:spPr>
          <a:xfrm>
            <a:off x="4052055" y="2176742"/>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Straight Arrow Connector 33">
            <a:extLst>
              <a:ext uri="{FF2B5EF4-FFF2-40B4-BE49-F238E27FC236}">
                <a16:creationId xmlns:a16="http://schemas.microsoft.com/office/drawing/2014/main" id="{D1CA7634-2142-712B-674B-A47352CD0AC1}"/>
              </a:ext>
            </a:extLst>
          </p:cNvPr>
          <p:cNvCxnSpPr>
            <a:cxnSpLocks/>
            <a:stCxn id="27" idx="2"/>
          </p:cNvCxnSpPr>
          <p:nvPr/>
        </p:nvCxnSpPr>
        <p:spPr>
          <a:xfrm flipH="1">
            <a:off x="3579653" y="2713401"/>
            <a:ext cx="185797" cy="57198"/>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0F4A8B-7BC5-48F0-13CA-3E67D15C41E0}"/>
              </a:ext>
            </a:extLst>
          </p:cNvPr>
          <p:cNvCxnSpPr>
            <a:cxnSpLocks/>
          </p:cNvCxnSpPr>
          <p:nvPr/>
        </p:nvCxnSpPr>
        <p:spPr>
          <a:xfrm flipH="1">
            <a:off x="3380023" y="2328929"/>
            <a:ext cx="652057" cy="220409"/>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D7274289-121C-F897-0DC8-F949F15E38FD}"/>
              </a:ext>
            </a:extLst>
          </p:cNvPr>
          <p:cNvSpPr/>
          <p:nvPr/>
        </p:nvSpPr>
        <p:spPr>
          <a:xfrm>
            <a:off x="1404044" y="3141004"/>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Oval 66">
            <a:extLst>
              <a:ext uri="{FF2B5EF4-FFF2-40B4-BE49-F238E27FC236}">
                <a16:creationId xmlns:a16="http://schemas.microsoft.com/office/drawing/2014/main" id="{88BCB507-FFBA-D5D2-A47C-FB75BDA1E424}"/>
              </a:ext>
            </a:extLst>
          </p:cNvPr>
          <p:cNvSpPr/>
          <p:nvPr/>
        </p:nvSpPr>
        <p:spPr>
          <a:xfrm>
            <a:off x="1620041" y="1947501"/>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Oval 67">
            <a:extLst>
              <a:ext uri="{FF2B5EF4-FFF2-40B4-BE49-F238E27FC236}">
                <a16:creationId xmlns:a16="http://schemas.microsoft.com/office/drawing/2014/main" id="{0CE58114-E8C9-84A8-0CB7-823D0CCB9EC1}"/>
              </a:ext>
            </a:extLst>
          </p:cNvPr>
          <p:cNvSpPr/>
          <p:nvPr/>
        </p:nvSpPr>
        <p:spPr>
          <a:xfrm>
            <a:off x="1599721" y="1330869"/>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Straight Arrow Connector 68">
            <a:extLst>
              <a:ext uri="{FF2B5EF4-FFF2-40B4-BE49-F238E27FC236}">
                <a16:creationId xmlns:a16="http://schemas.microsoft.com/office/drawing/2014/main" id="{7DA8919F-042B-EC41-020B-E0F266D357D8}"/>
              </a:ext>
            </a:extLst>
          </p:cNvPr>
          <p:cNvCxnSpPr>
            <a:cxnSpLocks/>
            <a:endCxn id="78" idx="0"/>
          </p:cNvCxnSpPr>
          <p:nvPr/>
        </p:nvCxnSpPr>
        <p:spPr>
          <a:xfrm flipH="1">
            <a:off x="1601911" y="2261125"/>
            <a:ext cx="89887" cy="320502"/>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AADBF49-4D23-7AEE-CD0D-A89FD64832BE}"/>
              </a:ext>
            </a:extLst>
          </p:cNvPr>
          <p:cNvCxnSpPr>
            <a:cxnSpLocks/>
            <a:stCxn id="68" idx="3"/>
          </p:cNvCxnSpPr>
          <p:nvPr/>
        </p:nvCxnSpPr>
        <p:spPr>
          <a:xfrm flipH="1">
            <a:off x="1513705" y="1576689"/>
            <a:ext cx="128287" cy="1030566"/>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F382BAD-A598-55F4-9458-9F4F5CFC8542}"/>
              </a:ext>
            </a:extLst>
          </p:cNvPr>
          <p:cNvSpPr txBox="1"/>
          <p:nvPr/>
        </p:nvSpPr>
        <p:spPr>
          <a:xfrm>
            <a:off x="1227496" y="2581627"/>
            <a:ext cx="748829" cy="400110"/>
          </a:xfrm>
          <a:prstGeom prst="rect">
            <a:avLst/>
          </a:prstGeom>
          <a:noFill/>
        </p:spPr>
        <p:txBody>
          <a:bodyPr wrap="square">
            <a:spAutoFit/>
          </a:bodyPr>
          <a:lstStyle/>
          <a:p>
            <a:pPr algn="ctr"/>
            <a:r>
              <a:rPr lang="en-US" altLang="zh-CN" sz="2000" dirty="0">
                <a:solidFill>
                  <a:schemeClr val="tx1"/>
                </a:solidFill>
                <a:latin typeface="+mj-lt"/>
              </a:rPr>
              <a:t>C16</a:t>
            </a:r>
            <a:endParaRPr lang="zh-CN" altLang="en-US" sz="2000" dirty="0"/>
          </a:p>
        </p:txBody>
      </p:sp>
      <p:cxnSp>
        <p:nvCxnSpPr>
          <p:cNvPr id="82" name="Straight Arrow Connector 81">
            <a:extLst>
              <a:ext uri="{FF2B5EF4-FFF2-40B4-BE49-F238E27FC236}">
                <a16:creationId xmlns:a16="http://schemas.microsoft.com/office/drawing/2014/main" id="{EF7D4BCA-9A35-FCE5-705C-9DA5025EE7D6}"/>
              </a:ext>
            </a:extLst>
          </p:cNvPr>
          <p:cNvCxnSpPr>
            <a:cxnSpLocks/>
          </p:cNvCxnSpPr>
          <p:nvPr/>
        </p:nvCxnSpPr>
        <p:spPr>
          <a:xfrm flipV="1">
            <a:off x="1548367" y="2869458"/>
            <a:ext cx="51354" cy="232566"/>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9DB9957-A576-6FD2-D6C2-63708D6FFCFA}"/>
              </a:ext>
            </a:extLst>
          </p:cNvPr>
          <p:cNvSpPr txBox="1"/>
          <p:nvPr/>
        </p:nvSpPr>
        <p:spPr>
          <a:xfrm>
            <a:off x="268078" y="5487300"/>
            <a:ext cx="3507939" cy="646331"/>
          </a:xfrm>
          <a:prstGeom prst="rect">
            <a:avLst/>
          </a:prstGeom>
          <a:noFill/>
        </p:spPr>
        <p:txBody>
          <a:bodyPr wrap="square" rtlCol="0">
            <a:spAutoFit/>
          </a:bodyPr>
          <a:lstStyle/>
          <a:p>
            <a:r>
              <a:rPr lang="en-US" altLang="zh-CN" sz="1800" dirty="0">
                <a:solidFill>
                  <a:srgbClr val="820000"/>
                </a:solidFill>
                <a:latin typeface="+mj-lt"/>
              </a:rPr>
              <a:t>more adsorbed chains may produce more heat paths.</a:t>
            </a:r>
            <a:endParaRPr lang="zh-CN" altLang="en-US" sz="1800" dirty="0">
              <a:solidFill>
                <a:srgbClr val="820000"/>
              </a:solidFill>
              <a:latin typeface="+mj-lt"/>
            </a:endParaRPr>
          </a:p>
        </p:txBody>
      </p:sp>
    </p:spTree>
    <p:extLst>
      <p:ext uri="{BB962C8B-B14F-4D97-AF65-F5344CB8AC3E}">
        <p14:creationId xmlns:p14="http://schemas.microsoft.com/office/powerpoint/2010/main" val="408251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11</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2" y="45047"/>
            <a:ext cx="8567881"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Polymer Inside Grooves at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high affinity</a:t>
            </a:r>
            <a:endParaRPr kumimoji="1" lang="ja-JP" altLang="en-US" sz="280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9" name="TextBox 8">
            <a:extLst>
              <a:ext uri="{FF2B5EF4-FFF2-40B4-BE49-F238E27FC236}">
                <a16:creationId xmlns:a16="http://schemas.microsoft.com/office/drawing/2014/main" id="{6761FA16-C689-1832-A892-66C80CBE90AB}"/>
              </a:ext>
            </a:extLst>
          </p:cNvPr>
          <p:cNvSpPr txBox="1"/>
          <p:nvPr/>
        </p:nvSpPr>
        <p:spPr>
          <a:xfrm>
            <a:off x="183134" y="4192418"/>
            <a:ext cx="4131835" cy="923330"/>
          </a:xfrm>
          <a:prstGeom prst="rect">
            <a:avLst/>
          </a:prstGeom>
          <a:noFill/>
        </p:spPr>
        <p:txBody>
          <a:bodyPr wrap="square" rtlCol="0">
            <a:spAutoFit/>
          </a:bodyPr>
          <a:lstStyle/>
          <a:p>
            <a:pPr algn="just"/>
            <a:r>
              <a:rPr lang="en-US" altLang="zh-CN" sz="1800" dirty="0">
                <a:solidFill>
                  <a:schemeClr val="tx1"/>
                </a:solidFill>
                <a:latin typeface="+mj-lt"/>
              </a:rPr>
              <a:t>In case of large groove, </a:t>
            </a:r>
            <a:r>
              <a:rPr lang="en-US" altLang="zh-CN" sz="1800" i="1" dirty="0">
                <a:solidFill>
                  <a:schemeClr val="tx1"/>
                </a:solidFill>
                <a:latin typeface="+mj-lt"/>
              </a:rPr>
              <a:t>x-z</a:t>
            </a:r>
            <a:r>
              <a:rPr lang="en-US" altLang="zh-CN" sz="1800" dirty="0">
                <a:solidFill>
                  <a:schemeClr val="tx1"/>
                </a:solidFill>
                <a:latin typeface="+mj-lt"/>
              </a:rPr>
              <a:t> interfaces can adsorb chains at direction not vertical to overall heat flux direction.</a:t>
            </a:r>
            <a:endParaRPr lang="zh-CN" altLang="en-US" sz="1800" dirty="0">
              <a:solidFill>
                <a:schemeClr val="tx1"/>
              </a:solidFill>
              <a:latin typeface="+mj-lt"/>
            </a:endParaRPr>
          </a:p>
        </p:txBody>
      </p:sp>
      <p:sp>
        <p:nvSpPr>
          <p:cNvPr id="16" name="TextBox 15">
            <a:extLst>
              <a:ext uri="{FF2B5EF4-FFF2-40B4-BE49-F238E27FC236}">
                <a16:creationId xmlns:a16="http://schemas.microsoft.com/office/drawing/2014/main" id="{37BD9520-C3EC-4D88-962F-B53A34B825AB}"/>
              </a:ext>
            </a:extLst>
          </p:cNvPr>
          <p:cNvSpPr txBox="1"/>
          <p:nvPr/>
        </p:nvSpPr>
        <p:spPr>
          <a:xfrm>
            <a:off x="36063" y="3722046"/>
            <a:ext cx="3671949" cy="400110"/>
          </a:xfrm>
          <a:prstGeom prst="rect">
            <a:avLst/>
          </a:prstGeom>
          <a:noFill/>
        </p:spPr>
        <p:txBody>
          <a:bodyPr wrap="square" rtlCol="0">
            <a:spAutoFit/>
          </a:bodyPr>
          <a:lstStyle/>
          <a:p>
            <a:pPr algn="ctr"/>
            <a:r>
              <a:rPr lang="en-US" altLang="zh-CN" sz="2000" dirty="0">
                <a:solidFill>
                  <a:schemeClr val="tx1"/>
                </a:solidFill>
                <a:latin typeface="+mj-lt"/>
              </a:rPr>
              <a:t>C36, large groove</a:t>
            </a:r>
            <a:endParaRPr lang="zh-CN" altLang="en-US" sz="2000" dirty="0">
              <a:solidFill>
                <a:schemeClr val="tx1"/>
              </a:solidFill>
              <a:latin typeface="+mj-lt"/>
            </a:endParaRPr>
          </a:p>
        </p:txBody>
      </p:sp>
      <p:sp>
        <p:nvSpPr>
          <p:cNvPr id="19" name="TextBox 18">
            <a:extLst>
              <a:ext uri="{FF2B5EF4-FFF2-40B4-BE49-F238E27FC236}">
                <a16:creationId xmlns:a16="http://schemas.microsoft.com/office/drawing/2014/main" id="{E7848E5E-B206-1EC5-B015-ED4676CC48C9}"/>
              </a:ext>
            </a:extLst>
          </p:cNvPr>
          <p:cNvSpPr txBox="1"/>
          <p:nvPr/>
        </p:nvSpPr>
        <p:spPr>
          <a:xfrm>
            <a:off x="5276533" y="4796981"/>
            <a:ext cx="3599949" cy="646331"/>
          </a:xfrm>
          <a:prstGeom prst="rect">
            <a:avLst/>
          </a:prstGeom>
          <a:noFill/>
        </p:spPr>
        <p:txBody>
          <a:bodyPr wrap="square" rtlCol="0">
            <a:spAutoFit/>
          </a:bodyPr>
          <a:lstStyle/>
          <a:p>
            <a:pPr algn="just"/>
            <a:r>
              <a:rPr lang="en-US" altLang="zh-CN" sz="1800" dirty="0">
                <a:solidFill>
                  <a:schemeClr val="tx1"/>
                </a:solidFill>
                <a:latin typeface="+mj-lt"/>
              </a:rPr>
              <a:t>Additional area due to grooving can be made full use of .</a:t>
            </a:r>
            <a:endParaRPr lang="zh-CN" altLang="en-US" sz="1800" dirty="0">
              <a:solidFill>
                <a:schemeClr val="tx1"/>
              </a:solidFill>
              <a:latin typeface="+mj-lt"/>
            </a:endParaRPr>
          </a:p>
        </p:txBody>
      </p:sp>
      <p:sp>
        <p:nvSpPr>
          <p:cNvPr id="21" name="右矢印 5">
            <a:extLst>
              <a:ext uri="{FF2B5EF4-FFF2-40B4-BE49-F238E27FC236}">
                <a16:creationId xmlns:a16="http://schemas.microsoft.com/office/drawing/2014/main" id="{37EEEB70-000F-4C98-9F80-9158330312B8}"/>
              </a:ext>
            </a:extLst>
          </p:cNvPr>
          <p:cNvSpPr/>
          <p:nvPr/>
        </p:nvSpPr>
        <p:spPr>
          <a:xfrm rot="5400000" flipV="1">
            <a:off x="6713965" y="5461235"/>
            <a:ext cx="432000" cy="324000"/>
          </a:xfrm>
          <a:prstGeom prst="rightArrow">
            <a:avLst>
              <a:gd name="adj1" fmla="val 43375"/>
              <a:gd name="adj2" fmla="val 50000"/>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sp>
        <p:nvSpPr>
          <p:cNvPr id="22" name="TextBox 21">
            <a:extLst>
              <a:ext uri="{FF2B5EF4-FFF2-40B4-BE49-F238E27FC236}">
                <a16:creationId xmlns:a16="http://schemas.microsoft.com/office/drawing/2014/main" id="{41815737-56DC-0B6C-10BA-F38DD85B47EC}"/>
              </a:ext>
            </a:extLst>
          </p:cNvPr>
          <p:cNvSpPr txBox="1"/>
          <p:nvPr/>
        </p:nvSpPr>
        <p:spPr>
          <a:xfrm>
            <a:off x="5836835" y="5965139"/>
            <a:ext cx="2269466" cy="369332"/>
          </a:xfrm>
          <a:prstGeom prst="rect">
            <a:avLst/>
          </a:prstGeom>
          <a:noFill/>
          <a:ln w="19050">
            <a:solidFill>
              <a:srgbClr val="820000"/>
            </a:solidFill>
          </a:ln>
        </p:spPr>
        <p:txBody>
          <a:bodyPr wrap="square">
            <a:spAutoFit/>
          </a:bodyPr>
          <a:lstStyle/>
          <a:p>
            <a:pPr algn="ctr"/>
            <a:r>
              <a:rPr lang="en-US" altLang="zh-CN" sz="1800" dirty="0" err="1">
                <a:solidFill>
                  <a:schemeClr val="tx1"/>
                </a:solidFill>
                <a:latin typeface="+mj-lt"/>
              </a:rPr>
              <a:t>ITR</a:t>
            </a:r>
            <a:r>
              <a:rPr lang="en-US" altLang="zh-CN" sz="1800" baseline="-25000" dirty="0" err="1">
                <a:solidFill>
                  <a:schemeClr val="tx1"/>
                </a:solidFill>
                <a:latin typeface="+mj-lt"/>
              </a:rPr>
              <a:t>rough</a:t>
            </a:r>
            <a:r>
              <a:rPr lang="en-US" altLang="zh-CN" sz="1800" dirty="0">
                <a:solidFill>
                  <a:schemeClr val="tx1"/>
                </a:solidFill>
                <a:latin typeface="+mj-lt"/>
              </a:rPr>
              <a:t>&lt; </a:t>
            </a:r>
            <a:r>
              <a:rPr lang="en-US" altLang="zh-CN" sz="1800" dirty="0" err="1">
                <a:solidFill>
                  <a:schemeClr val="tx1"/>
                </a:solidFill>
                <a:latin typeface="+mj-lt"/>
              </a:rPr>
              <a:t>ITR</a:t>
            </a:r>
            <a:r>
              <a:rPr lang="en-US" altLang="zh-CN" sz="1800" baseline="-25000" dirty="0" err="1">
                <a:solidFill>
                  <a:schemeClr val="tx1"/>
                </a:solidFill>
                <a:latin typeface="+mj-lt"/>
              </a:rPr>
              <a:t>flat</a:t>
            </a:r>
            <a:endParaRPr lang="en-US" altLang="zh-CN" sz="1800" baseline="-25000" dirty="0">
              <a:solidFill>
                <a:schemeClr val="tx1"/>
              </a:solidFill>
              <a:latin typeface="+mj-lt"/>
            </a:endParaRPr>
          </a:p>
        </p:txBody>
      </p:sp>
      <p:pic>
        <p:nvPicPr>
          <p:cNvPr id="20" name="Picture 19">
            <a:extLst>
              <a:ext uri="{FF2B5EF4-FFF2-40B4-BE49-F238E27FC236}">
                <a16:creationId xmlns:a16="http://schemas.microsoft.com/office/drawing/2014/main" id="{5747EC54-AFF6-7AEB-B2EE-0F6C41C65B39}"/>
              </a:ext>
            </a:extLst>
          </p:cNvPr>
          <p:cNvPicPr>
            <a:picLocks noChangeAspect="1"/>
          </p:cNvPicPr>
          <p:nvPr/>
        </p:nvPicPr>
        <p:blipFill>
          <a:blip r:embed="rId3"/>
          <a:stretch>
            <a:fillRect/>
          </a:stretch>
        </p:blipFill>
        <p:spPr>
          <a:xfrm>
            <a:off x="855956" y="717325"/>
            <a:ext cx="2032165" cy="2880000"/>
          </a:xfrm>
          <a:prstGeom prst="rect">
            <a:avLst/>
          </a:prstGeom>
        </p:spPr>
      </p:pic>
      <p:pic>
        <p:nvPicPr>
          <p:cNvPr id="24" name="Picture 23">
            <a:extLst>
              <a:ext uri="{FF2B5EF4-FFF2-40B4-BE49-F238E27FC236}">
                <a16:creationId xmlns:a16="http://schemas.microsoft.com/office/drawing/2014/main" id="{951C12B9-A8F1-86C7-19CE-285D086B8E3C}"/>
              </a:ext>
            </a:extLst>
          </p:cNvPr>
          <p:cNvPicPr>
            <a:picLocks noChangeAspect="1"/>
          </p:cNvPicPr>
          <p:nvPr/>
        </p:nvPicPr>
        <p:blipFill>
          <a:blip r:embed="rId4"/>
          <a:stretch>
            <a:fillRect/>
          </a:stretch>
        </p:blipFill>
        <p:spPr>
          <a:xfrm>
            <a:off x="4484814" y="878154"/>
            <a:ext cx="2726545" cy="2761542"/>
          </a:xfrm>
          <a:prstGeom prst="rect">
            <a:avLst/>
          </a:prstGeom>
        </p:spPr>
      </p:pic>
      <p:sp>
        <p:nvSpPr>
          <p:cNvPr id="32" name="TextBox 31">
            <a:extLst>
              <a:ext uri="{FF2B5EF4-FFF2-40B4-BE49-F238E27FC236}">
                <a16:creationId xmlns:a16="http://schemas.microsoft.com/office/drawing/2014/main" id="{1DA71635-16B2-E755-1421-A3FF19791EFF}"/>
              </a:ext>
            </a:extLst>
          </p:cNvPr>
          <p:cNvSpPr txBox="1"/>
          <p:nvPr/>
        </p:nvSpPr>
        <p:spPr>
          <a:xfrm>
            <a:off x="491209" y="5505932"/>
            <a:ext cx="3599950" cy="369332"/>
          </a:xfrm>
          <a:prstGeom prst="rect">
            <a:avLst/>
          </a:prstGeom>
          <a:noFill/>
          <a:ln w="19050">
            <a:solidFill>
              <a:srgbClr val="820000"/>
            </a:solidFill>
          </a:ln>
        </p:spPr>
        <p:txBody>
          <a:bodyPr wrap="square">
            <a:spAutoFit/>
          </a:bodyPr>
          <a:lstStyle/>
          <a:p>
            <a:pPr algn="ctr"/>
            <a:r>
              <a:rPr lang="en-US" altLang="zh-CN" sz="1800" dirty="0" err="1">
                <a:solidFill>
                  <a:schemeClr val="tx1"/>
                </a:solidFill>
                <a:latin typeface="+mj-lt"/>
              </a:rPr>
              <a:t>ITR</a:t>
            </a:r>
            <a:r>
              <a:rPr lang="en-US" altLang="zh-CN" sz="1800" baseline="-25000" dirty="0" err="1">
                <a:solidFill>
                  <a:schemeClr val="tx1"/>
                </a:solidFill>
                <a:latin typeface="+mj-lt"/>
              </a:rPr>
              <a:t>large</a:t>
            </a:r>
            <a:r>
              <a:rPr lang="en-US" altLang="zh-CN" sz="1800" baseline="-25000" dirty="0">
                <a:solidFill>
                  <a:schemeClr val="tx1"/>
                </a:solidFill>
                <a:latin typeface="+mj-lt"/>
              </a:rPr>
              <a:t> groove</a:t>
            </a:r>
            <a:r>
              <a:rPr lang="en-US" altLang="zh-CN" sz="1800" dirty="0">
                <a:solidFill>
                  <a:schemeClr val="tx1"/>
                </a:solidFill>
                <a:latin typeface="+mj-lt"/>
              </a:rPr>
              <a:t>&lt; </a:t>
            </a:r>
            <a:r>
              <a:rPr lang="en-US" altLang="zh-CN" sz="1800" dirty="0" err="1">
                <a:solidFill>
                  <a:schemeClr val="tx1"/>
                </a:solidFill>
                <a:latin typeface="+mj-lt"/>
              </a:rPr>
              <a:t>ITR</a:t>
            </a:r>
            <a:r>
              <a:rPr lang="en-US" altLang="zh-CN" sz="1800" baseline="-25000" dirty="0" err="1">
                <a:solidFill>
                  <a:schemeClr val="tx1"/>
                </a:solidFill>
                <a:latin typeface="+mj-lt"/>
              </a:rPr>
              <a:t>small</a:t>
            </a:r>
            <a:r>
              <a:rPr lang="en-US" altLang="zh-CN" sz="1800" baseline="-25000" dirty="0">
                <a:solidFill>
                  <a:schemeClr val="tx1"/>
                </a:solidFill>
                <a:latin typeface="+mj-lt"/>
              </a:rPr>
              <a:t> groove</a:t>
            </a:r>
            <a:endParaRPr lang="en-US" altLang="zh-CN" sz="1800" dirty="0">
              <a:solidFill>
                <a:schemeClr val="tx1"/>
              </a:solidFill>
              <a:latin typeface="+mj-lt"/>
            </a:endParaRPr>
          </a:p>
        </p:txBody>
      </p:sp>
      <p:sp>
        <p:nvSpPr>
          <p:cNvPr id="33" name="右矢印 5">
            <a:extLst>
              <a:ext uri="{FF2B5EF4-FFF2-40B4-BE49-F238E27FC236}">
                <a16:creationId xmlns:a16="http://schemas.microsoft.com/office/drawing/2014/main" id="{4EA54B87-77C0-3692-A530-6F8813E235BD}"/>
              </a:ext>
            </a:extLst>
          </p:cNvPr>
          <p:cNvSpPr/>
          <p:nvPr/>
        </p:nvSpPr>
        <p:spPr>
          <a:xfrm rot="5400000" flipV="1">
            <a:off x="2100159" y="5152905"/>
            <a:ext cx="382050"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sp>
        <p:nvSpPr>
          <p:cNvPr id="36" name="TextBox 35">
            <a:extLst>
              <a:ext uri="{FF2B5EF4-FFF2-40B4-BE49-F238E27FC236}">
                <a16:creationId xmlns:a16="http://schemas.microsoft.com/office/drawing/2014/main" id="{786BDC84-CFB8-4245-312B-B1822C87C060}"/>
              </a:ext>
            </a:extLst>
          </p:cNvPr>
          <p:cNvSpPr txBox="1"/>
          <p:nvPr/>
        </p:nvSpPr>
        <p:spPr>
          <a:xfrm>
            <a:off x="4163967" y="3752086"/>
            <a:ext cx="3671949" cy="400110"/>
          </a:xfrm>
          <a:prstGeom prst="rect">
            <a:avLst/>
          </a:prstGeom>
          <a:noFill/>
        </p:spPr>
        <p:txBody>
          <a:bodyPr wrap="square" rtlCol="0">
            <a:spAutoFit/>
          </a:bodyPr>
          <a:lstStyle/>
          <a:p>
            <a:pPr algn="ctr"/>
            <a:r>
              <a:rPr lang="en-US" altLang="zh-CN" sz="2000" dirty="0">
                <a:solidFill>
                  <a:schemeClr val="tx1"/>
                </a:solidFill>
                <a:latin typeface="+mj-lt"/>
              </a:rPr>
              <a:t>C36, small groove</a:t>
            </a:r>
            <a:endParaRPr lang="zh-CN" altLang="en-US" sz="2000" dirty="0">
              <a:solidFill>
                <a:schemeClr val="tx1"/>
              </a:solidFill>
              <a:latin typeface="+mj-lt"/>
            </a:endParaRPr>
          </a:p>
        </p:txBody>
      </p:sp>
      <p:sp>
        <p:nvSpPr>
          <p:cNvPr id="38" name="箭头: 右 17">
            <a:extLst>
              <a:ext uri="{FF2B5EF4-FFF2-40B4-BE49-F238E27FC236}">
                <a16:creationId xmlns:a16="http://schemas.microsoft.com/office/drawing/2014/main" id="{F2F7E768-D224-BC0B-7093-228E7CC95CEA}"/>
              </a:ext>
            </a:extLst>
          </p:cNvPr>
          <p:cNvSpPr/>
          <p:nvPr/>
        </p:nvSpPr>
        <p:spPr>
          <a:xfrm rot="10800000">
            <a:off x="371762" y="2815572"/>
            <a:ext cx="3600000" cy="288000"/>
          </a:xfrm>
          <a:prstGeom prst="rightArrow">
            <a:avLst/>
          </a:prstGeom>
          <a:gradFill flip="none" rotWithShape="1">
            <a:gsLst>
              <a:gs pos="0">
                <a:srgbClr val="00B0F0">
                  <a:alpha val="89000"/>
                </a:srgbClr>
              </a:gs>
              <a:gs pos="100000">
                <a:srgbClr val="FF7C80"/>
              </a:gs>
            </a:gsLst>
            <a:lin ang="10800000" scaled="1"/>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39" name="TextBox 38">
            <a:extLst>
              <a:ext uri="{FF2B5EF4-FFF2-40B4-BE49-F238E27FC236}">
                <a16:creationId xmlns:a16="http://schemas.microsoft.com/office/drawing/2014/main" id="{A516A539-64C5-A1BF-1A6F-84EF89A96B11}"/>
              </a:ext>
            </a:extLst>
          </p:cNvPr>
          <p:cNvSpPr txBox="1"/>
          <p:nvPr/>
        </p:nvSpPr>
        <p:spPr>
          <a:xfrm>
            <a:off x="2715122" y="2544868"/>
            <a:ext cx="1314387" cy="400110"/>
          </a:xfrm>
          <a:prstGeom prst="rect">
            <a:avLst/>
          </a:prstGeom>
          <a:noFill/>
        </p:spPr>
        <p:txBody>
          <a:bodyPr wrap="square" rtlCol="0">
            <a:spAutoFit/>
          </a:bodyPr>
          <a:lstStyle/>
          <a:p>
            <a:pPr algn="ctr"/>
            <a:r>
              <a:rPr lang="en-US" altLang="zh-CN" sz="2000" dirty="0">
                <a:solidFill>
                  <a:schemeClr val="tx1"/>
                </a:solidFill>
                <a:latin typeface="+mj-lt"/>
              </a:rPr>
              <a:t>heat flux</a:t>
            </a:r>
            <a:endParaRPr lang="zh-CN" altLang="en-US" sz="2000" dirty="0">
              <a:solidFill>
                <a:schemeClr val="tx1"/>
              </a:solidFill>
              <a:latin typeface="+mj-lt"/>
            </a:endParaRPr>
          </a:p>
        </p:txBody>
      </p:sp>
      <p:grpSp>
        <p:nvGrpSpPr>
          <p:cNvPr id="40" name="Group 39">
            <a:extLst>
              <a:ext uri="{FF2B5EF4-FFF2-40B4-BE49-F238E27FC236}">
                <a16:creationId xmlns:a16="http://schemas.microsoft.com/office/drawing/2014/main" id="{6C7E1E03-353E-D7F1-D88C-68570BD9D649}"/>
              </a:ext>
            </a:extLst>
          </p:cNvPr>
          <p:cNvGrpSpPr/>
          <p:nvPr/>
        </p:nvGrpSpPr>
        <p:grpSpPr>
          <a:xfrm>
            <a:off x="79989" y="2935808"/>
            <a:ext cx="730768" cy="1099802"/>
            <a:chOff x="4735070" y="3945801"/>
            <a:chExt cx="730768" cy="1099802"/>
          </a:xfrm>
        </p:grpSpPr>
        <p:cxnSp>
          <p:nvCxnSpPr>
            <p:cNvPr id="41" name="直接箭头连接符 11">
              <a:extLst>
                <a:ext uri="{FF2B5EF4-FFF2-40B4-BE49-F238E27FC236}">
                  <a16:creationId xmlns:a16="http://schemas.microsoft.com/office/drawing/2014/main" id="{7D6FE028-1F97-3862-878D-FA4B255D77E6}"/>
                </a:ext>
              </a:extLst>
            </p:cNvPr>
            <p:cNvCxnSpPr/>
            <p:nvPr/>
          </p:nvCxnSpPr>
          <p:spPr>
            <a:xfrm flipV="1">
              <a:off x="4933309" y="4159477"/>
              <a:ext cx="0" cy="5608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F279AF5-4F87-9B07-3D9A-378D507B7CDF}"/>
                </a:ext>
              </a:extLst>
            </p:cNvPr>
            <p:cNvGrpSpPr/>
            <p:nvPr/>
          </p:nvGrpSpPr>
          <p:grpSpPr>
            <a:xfrm>
              <a:off x="4735070" y="3945801"/>
              <a:ext cx="730768" cy="1099802"/>
              <a:chOff x="4735070" y="3945801"/>
              <a:chExt cx="730768" cy="1099802"/>
            </a:xfrm>
          </p:grpSpPr>
          <p:cxnSp>
            <p:nvCxnSpPr>
              <p:cNvPr id="44" name="直接箭头连接符 45">
                <a:extLst>
                  <a:ext uri="{FF2B5EF4-FFF2-40B4-BE49-F238E27FC236}">
                    <a16:creationId xmlns:a16="http://schemas.microsoft.com/office/drawing/2014/main" id="{2947DA6E-E5F5-C048-CAA9-90A767F2ADF7}"/>
                  </a:ext>
                </a:extLst>
              </p:cNvPr>
              <p:cNvCxnSpPr>
                <a:cxnSpLocks/>
              </p:cNvCxnSpPr>
              <p:nvPr/>
            </p:nvCxnSpPr>
            <p:spPr>
              <a:xfrm rot="5400000" flipV="1">
                <a:off x="5186856" y="4452917"/>
                <a:ext cx="0" cy="532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12">
                <a:extLst>
                  <a:ext uri="{FF2B5EF4-FFF2-40B4-BE49-F238E27FC236}">
                    <a16:creationId xmlns:a16="http://schemas.microsoft.com/office/drawing/2014/main" id="{2E69365A-9FA8-F214-4D0F-6CC1869FDD9B}"/>
                  </a:ext>
                </a:extLst>
              </p:cNvPr>
              <p:cNvSpPr txBox="1"/>
              <p:nvPr/>
            </p:nvSpPr>
            <p:spPr>
              <a:xfrm>
                <a:off x="4735070" y="3945801"/>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x</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46" name="文本框 50">
                <a:extLst>
                  <a:ext uri="{FF2B5EF4-FFF2-40B4-BE49-F238E27FC236}">
                    <a16:creationId xmlns:a16="http://schemas.microsoft.com/office/drawing/2014/main" id="{30DEF4A0-2FDE-E9E7-7FE8-57F9E581620C}"/>
                  </a:ext>
                </a:extLst>
              </p:cNvPr>
              <p:cNvSpPr txBox="1"/>
              <p:nvPr/>
            </p:nvSpPr>
            <p:spPr>
              <a:xfrm>
                <a:off x="5342075" y="4583938"/>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z</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grpSp>
      </p:grpSp>
      <p:grpSp>
        <p:nvGrpSpPr>
          <p:cNvPr id="47" name="Group 46">
            <a:extLst>
              <a:ext uri="{FF2B5EF4-FFF2-40B4-BE49-F238E27FC236}">
                <a16:creationId xmlns:a16="http://schemas.microsoft.com/office/drawing/2014/main" id="{8AA82C2F-44A1-AF7B-BEFA-9071F41879DD}"/>
              </a:ext>
            </a:extLst>
          </p:cNvPr>
          <p:cNvGrpSpPr/>
          <p:nvPr/>
        </p:nvGrpSpPr>
        <p:grpSpPr>
          <a:xfrm>
            <a:off x="4051561" y="3011452"/>
            <a:ext cx="808790" cy="1099802"/>
            <a:chOff x="4657048" y="3945801"/>
            <a:chExt cx="808790" cy="1099802"/>
          </a:xfrm>
        </p:grpSpPr>
        <p:cxnSp>
          <p:nvCxnSpPr>
            <p:cNvPr id="48" name="直接箭头连接符 11">
              <a:extLst>
                <a:ext uri="{FF2B5EF4-FFF2-40B4-BE49-F238E27FC236}">
                  <a16:creationId xmlns:a16="http://schemas.microsoft.com/office/drawing/2014/main" id="{C43904DF-B031-9595-3900-505FBC6E7A1D}"/>
                </a:ext>
              </a:extLst>
            </p:cNvPr>
            <p:cNvCxnSpPr/>
            <p:nvPr/>
          </p:nvCxnSpPr>
          <p:spPr>
            <a:xfrm flipV="1">
              <a:off x="4923149" y="4139157"/>
              <a:ext cx="0" cy="5608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FADE0795-19F0-41B9-9ACB-5822BAEDC1D1}"/>
                </a:ext>
              </a:extLst>
            </p:cNvPr>
            <p:cNvGrpSpPr/>
            <p:nvPr/>
          </p:nvGrpSpPr>
          <p:grpSpPr>
            <a:xfrm>
              <a:off x="4657048" y="3945801"/>
              <a:ext cx="808790" cy="1099802"/>
              <a:chOff x="4657048" y="3945801"/>
              <a:chExt cx="808790" cy="1099802"/>
            </a:xfrm>
          </p:grpSpPr>
          <p:sp>
            <p:nvSpPr>
              <p:cNvPr id="50" name="文本框 2">
                <a:extLst>
                  <a:ext uri="{FF2B5EF4-FFF2-40B4-BE49-F238E27FC236}">
                    <a16:creationId xmlns:a16="http://schemas.microsoft.com/office/drawing/2014/main" id="{ECE9FB8B-EBCD-8AA4-FD6E-808C67692CF3}"/>
                  </a:ext>
                </a:extLst>
              </p:cNvPr>
              <p:cNvSpPr txBox="1"/>
              <p:nvPr/>
            </p:nvSpPr>
            <p:spPr>
              <a:xfrm rot="2700000">
                <a:off x="4708048" y="4386541"/>
                <a:ext cx="482776" cy="584775"/>
              </a:xfrm>
              <a:prstGeom prst="rect">
                <a:avLst/>
              </a:prstGeom>
              <a:noFill/>
            </p:spPr>
            <p:txBody>
              <a:bodyPr wrap="square" rtlCol="0" anchor="ctr">
                <a:spAutoFit/>
              </a:bodyPr>
              <a:lstStyle/>
              <a:p>
                <a:pPr algn="ctr"/>
                <a:r>
                  <a:rPr lang="zh-CN" altLang="en-US" sz="3200" dirty="0">
                    <a:solidFill>
                      <a:schemeClr val="tx1"/>
                    </a:solidFill>
                    <a:latin typeface="Arial" panose="020B0604020202020204" pitchFamily="34" charset="0"/>
                    <a:cs typeface="Arial" panose="020B0604020202020204" pitchFamily="34" charset="0"/>
                  </a:rPr>
                  <a:t>⊕</a:t>
                </a:r>
                <a:endParaRPr lang="zh-CN" altLang="en-US" sz="4400" dirty="0">
                  <a:solidFill>
                    <a:schemeClr val="tx1"/>
                  </a:solidFill>
                  <a:latin typeface="Arial" panose="020B0604020202020204" pitchFamily="34" charset="0"/>
                  <a:cs typeface="Arial" panose="020B0604020202020204" pitchFamily="34" charset="0"/>
                </a:endParaRPr>
              </a:p>
            </p:txBody>
          </p:sp>
          <p:cxnSp>
            <p:nvCxnSpPr>
              <p:cNvPr id="51" name="直接箭头连接符 45">
                <a:extLst>
                  <a:ext uri="{FF2B5EF4-FFF2-40B4-BE49-F238E27FC236}">
                    <a16:creationId xmlns:a16="http://schemas.microsoft.com/office/drawing/2014/main" id="{603C4BF4-C1DE-4483-924D-785B6070F832}"/>
                  </a:ext>
                </a:extLst>
              </p:cNvPr>
              <p:cNvCxnSpPr>
                <a:cxnSpLocks/>
              </p:cNvCxnSpPr>
              <p:nvPr/>
            </p:nvCxnSpPr>
            <p:spPr>
              <a:xfrm rot="5400000" flipV="1">
                <a:off x="5186856" y="4452917"/>
                <a:ext cx="0" cy="532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12">
                <a:extLst>
                  <a:ext uri="{FF2B5EF4-FFF2-40B4-BE49-F238E27FC236}">
                    <a16:creationId xmlns:a16="http://schemas.microsoft.com/office/drawing/2014/main" id="{414EAE4F-C472-358C-6C48-92ADF141EC3C}"/>
                  </a:ext>
                </a:extLst>
              </p:cNvPr>
              <p:cNvSpPr txBox="1"/>
              <p:nvPr/>
            </p:nvSpPr>
            <p:spPr>
              <a:xfrm>
                <a:off x="4735070" y="3945801"/>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x</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53" name="文本框 50">
                <a:extLst>
                  <a:ext uri="{FF2B5EF4-FFF2-40B4-BE49-F238E27FC236}">
                    <a16:creationId xmlns:a16="http://schemas.microsoft.com/office/drawing/2014/main" id="{50D7C63B-ED7F-8C52-EA8C-C00A8CA98A3F}"/>
                  </a:ext>
                </a:extLst>
              </p:cNvPr>
              <p:cNvSpPr txBox="1"/>
              <p:nvPr/>
            </p:nvSpPr>
            <p:spPr>
              <a:xfrm>
                <a:off x="5342075" y="4583938"/>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y</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grpSp>
      </p:grpSp>
      <p:cxnSp>
        <p:nvCxnSpPr>
          <p:cNvPr id="54" name="直接箭头连接符 45">
            <a:extLst>
              <a:ext uri="{FF2B5EF4-FFF2-40B4-BE49-F238E27FC236}">
                <a16:creationId xmlns:a16="http://schemas.microsoft.com/office/drawing/2014/main" id="{921A7CBF-17F4-6B07-1F12-3B66A56241EC}"/>
              </a:ext>
            </a:extLst>
          </p:cNvPr>
          <p:cNvCxnSpPr>
            <a:cxnSpLocks/>
          </p:cNvCxnSpPr>
          <p:nvPr/>
        </p:nvCxnSpPr>
        <p:spPr>
          <a:xfrm flipV="1">
            <a:off x="279432" y="3437517"/>
            <a:ext cx="392360" cy="27180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0">
            <a:extLst>
              <a:ext uri="{FF2B5EF4-FFF2-40B4-BE49-F238E27FC236}">
                <a16:creationId xmlns:a16="http://schemas.microsoft.com/office/drawing/2014/main" id="{96BA17D4-9B17-5FB7-E87D-91058C51E2C6}"/>
              </a:ext>
            </a:extLst>
          </p:cNvPr>
          <p:cNvSpPr txBox="1"/>
          <p:nvPr/>
        </p:nvSpPr>
        <p:spPr>
          <a:xfrm>
            <a:off x="1107360" y="3037804"/>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y</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D92E0347-8FCE-B1C2-D1F2-B29A975F9343}"/>
              </a:ext>
            </a:extLst>
          </p:cNvPr>
          <p:cNvSpPr txBox="1"/>
          <p:nvPr/>
        </p:nvSpPr>
        <p:spPr>
          <a:xfrm>
            <a:off x="7172863" y="1623266"/>
            <a:ext cx="2057400" cy="1323439"/>
          </a:xfrm>
          <a:prstGeom prst="rect">
            <a:avLst/>
          </a:prstGeom>
          <a:noFill/>
        </p:spPr>
        <p:txBody>
          <a:bodyPr wrap="square" rtlCol="0">
            <a:spAutoFit/>
          </a:bodyPr>
          <a:lstStyle/>
          <a:p>
            <a:r>
              <a:rPr lang="en-US" altLang="zh-CN" sz="2000" dirty="0">
                <a:solidFill>
                  <a:schemeClr val="tx1"/>
                </a:solidFill>
                <a:latin typeface="+mj-lt"/>
              </a:rPr>
              <a:t>chains is constrained vertical to heat flux</a:t>
            </a:r>
            <a:endParaRPr lang="zh-CN" altLang="en-US" sz="2000" dirty="0">
              <a:solidFill>
                <a:schemeClr val="tx1"/>
              </a:solidFill>
              <a:latin typeface="+mj-lt"/>
            </a:endParaRPr>
          </a:p>
        </p:txBody>
      </p:sp>
      <p:grpSp>
        <p:nvGrpSpPr>
          <p:cNvPr id="66" name="Group 65">
            <a:extLst>
              <a:ext uri="{FF2B5EF4-FFF2-40B4-BE49-F238E27FC236}">
                <a16:creationId xmlns:a16="http://schemas.microsoft.com/office/drawing/2014/main" id="{D4063152-195C-2047-CDDA-D3CD932242AC}"/>
              </a:ext>
            </a:extLst>
          </p:cNvPr>
          <p:cNvGrpSpPr/>
          <p:nvPr/>
        </p:nvGrpSpPr>
        <p:grpSpPr>
          <a:xfrm>
            <a:off x="187246" y="6080452"/>
            <a:ext cx="4442266" cy="689524"/>
            <a:chOff x="4787997" y="4264587"/>
            <a:chExt cx="4007924" cy="689524"/>
          </a:xfrm>
        </p:grpSpPr>
        <p:sp>
          <p:nvSpPr>
            <p:cNvPr id="61" name="TextBox 60">
              <a:extLst>
                <a:ext uri="{FF2B5EF4-FFF2-40B4-BE49-F238E27FC236}">
                  <a16:creationId xmlns:a16="http://schemas.microsoft.com/office/drawing/2014/main" id="{38ED1E3C-AF99-4789-6A18-E8327F41CF19}"/>
                </a:ext>
              </a:extLst>
            </p:cNvPr>
            <p:cNvSpPr txBox="1"/>
            <p:nvPr/>
          </p:nvSpPr>
          <p:spPr>
            <a:xfrm>
              <a:off x="4841926" y="4663980"/>
              <a:ext cx="355756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Nakano</a:t>
              </a:r>
              <a:r>
                <a:rPr lang="es-ES" altLang="zh-CN" sz="1200" dirty="0">
                  <a:solidFill>
                    <a:schemeClr val="tx1"/>
                  </a:solidFill>
                  <a:effectLst/>
                  <a:latin typeface="+mj-lt"/>
                  <a:cs typeface="Calibri" panose="020F0502020204030204" pitchFamily="34" charset="0"/>
                </a:rPr>
                <a:t> 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133</a:t>
              </a:r>
              <a:r>
                <a:rPr lang="de-DE" altLang="zh-CN" sz="1200" dirty="0">
                  <a:solidFill>
                    <a:schemeClr val="tx1"/>
                  </a:solidFill>
                  <a:effectLst/>
                  <a:latin typeface="+mj-lt"/>
                  <a:cs typeface="Calibri" panose="020F0502020204030204" pitchFamily="34" charset="0"/>
                </a:rPr>
                <a:t>, 154705 (2010)</a:t>
              </a:r>
            </a:p>
          </p:txBody>
        </p:sp>
        <p:sp>
          <p:nvSpPr>
            <p:cNvPr id="63" name="Rectangle: Rounded Corners 62">
              <a:extLst>
                <a:ext uri="{FF2B5EF4-FFF2-40B4-BE49-F238E27FC236}">
                  <a16:creationId xmlns:a16="http://schemas.microsoft.com/office/drawing/2014/main" id="{C7ED3D44-82A7-12A5-FD4B-2D0D51077B5D}"/>
                </a:ext>
              </a:extLst>
            </p:cNvPr>
            <p:cNvSpPr/>
            <p:nvPr/>
          </p:nvSpPr>
          <p:spPr>
            <a:xfrm>
              <a:off x="4787997" y="4264587"/>
              <a:ext cx="3900345" cy="689524"/>
            </a:xfrm>
            <a:prstGeom prst="roundRect">
              <a:avLst/>
            </a:prstGeom>
            <a:noFill/>
            <a:ln w="285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3">
              <a:extLst>
                <a:ext uri="{FF2B5EF4-FFF2-40B4-BE49-F238E27FC236}">
                  <a16:creationId xmlns:a16="http://schemas.microsoft.com/office/drawing/2014/main" id="{3FBCE70C-FBF6-0116-A1BF-ED808DB64133}"/>
                </a:ext>
              </a:extLst>
            </p:cNvPr>
            <p:cNvSpPr txBox="1"/>
            <p:nvPr/>
          </p:nvSpPr>
          <p:spPr>
            <a:xfrm>
              <a:off x="4872395" y="4267318"/>
              <a:ext cx="3923526" cy="338554"/>
            </a:xfrm>
            <a:prstGeom prst="rect">
              <a:avLst/>
            </a:prstGeom>
            <a:noFill/>
          </p:spPr>
          <p:txBody>
            <a:bodyPr wrap="square" rtlCol="0">
              <a:spAutoFit/>
            </a:bodyPr>
            <a:lstStyle/>
            <a:p>
              <a:r>
                <a:rPr lang="en-US" altLang="zh-CN" sz="1600" dirty="0">
                  <a:solidFill>
                    <a:schemeClr val="tx1"/>
                  </a:solidFill>
                  <a:latin typeface="+mj-lt"/>
                </a:rPr>
                <a:t>Orientation of chains effects heat conduction.</a:t>
              </a:r>
              <a:endParaRPr lang="zh-CN" altLang="en-US" sz="1600" dirty="0">
                <a:solidFill>
                  <a:schemeClr val="tx1"/>
                </a:solidFill>
                <a:latin typeface="+mj-lt"/>
              </a:endParaRPr>
            </a:p>
          </p:txBody>
        </p:sp>
      </p:grpSp>
    </p:spTree>
    <p:extLst>
      <p:ext uri="{BB962C8B-B14F-4D97-AF65-F5344CB8AC3E}">
        <p14:creationId xmlns:p14="http://schemas.microsoft.com/office/powerpoint/2010/main" val="180844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12</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Conclusion</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7" name="TextBox 86">
            <a:extLst>
              <a:ext uri="{FF2B5EF4-FFF2-40B4-BE49-F238E27FC236}">
                <a16:creationId xmlns:a16="http://schemas.microsoft.com/office/drawing/2014/main" id="{AB0F315A-40BE-4A58-87EA-FDC081127ADB}"/>
              </a:ext>
            </a:extLst>
          </p:cNvPr>
          <p:cNvSpPr txBox="1"/>
          <p:nvPr/>
        </p:nvSpPr>
        <p:spPr>
          <a:xfrm>
            <a:off x="500362" y="997565"/>
            <a:ext cx="8143276" cy="4862870"/>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1200"/>
              </a:spcBef>
              <a:spcAft>
                <a:spcPts val="0"/>
              </a:spcAft>
              <a:buClrTx/>
              <a:buSzTx/>
              <a:buFont typeface="Wingdings" panose="05000000000000000000" pitchFamily="2" charset="2"/>
              <a:buChar char="p"/>
              <a:tabLst/>
              <a:defRPr/>
            </a:pPr>
            <a:r>
              <a:rPr kumimoji="1" lang="en-US" altLang="ja-JP" sz="2000" b="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ITR </a:t>
            </a:r>
            <a:r>
              <a:rPr kumimoji="1" lang="en-US" altLang="ja-JP" sz="2000" dirty="0">
                <a:solidFill>
                  <a:srgbClr val="00548F"/>
                </a:solidFill>
                <a:latin typeface="Arial" pitchFamily="34" charset="0"/>
                <a:ea typeface="ＭＳ Ｐゴシック" panose="020B0600070205080204" pitchFamily="34" charset="-128"/>
                <a:cs typeface="Arial" pitchFamily="34" charset="0"/>
              </a:rPr>
              <a:t>is effected by the chain-length of polymer TIM:</a:t>
            </a:r>
            <a:r>
              <a:rPr kumimoji="1" lang="en-US" altLang="ja-JP" sz="2000" dirty="0">
                <a:solidFill>
                  <a:schemeClr val="tx1"/>
                </a:solidFill>
                <a:latin typeface="Arial" pitchFamily="34" charset="0"/>
                <a:ea typeface="ＭＳ Ｐゴシック" panose="020B0600070205080204" pitchFamily="34" charset="-128"/>
                <a:cs typeface="Arial" pitchFamily="34" charset="0"/>
              </a:rPr>
              <a:t> at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low affinity</a:t>
            </a:r>
            <a:r>
              <a:rPr kumimoji="1" lang="en-US" altLang="ja-JP" sz="2000" dirty="0">
                <a:solidFill>
                  <a:schemeClr val="tx1"/>
                </a:solidFill>
                <a:latin typeface="Arial" pitchFamily="34" charset="0"/>
                <a:ea typeface="ＭＳ Ｐゴシック" panose="020B0600070205080204" pitchFamily="34" charset="-128"/>
                <a:cs typeface="Arial" pitchFamily="34" charset="0"/>
              </a:rPr>
              <a:t>, the rule of correlation is hard to summarize; at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high affinity, </a:t>
            </a:r>
            <a:r>
              <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ITR increases with chain-length overall.</a:t>
            </a:r>
          </a:p>
          <a:p>
            <a:pPr marL="342900" indent="-342900" algn="just" eaLnBrk="1" fontAlgn="auto" hangingPunct="1">
              <a:spcBef>
                <a:spcPts val="1200"/>
              </a:spcBef>
              <a:spcAft>
                <a:spcPts val="0"/>
              </a:spcAft>
              <a:buFont typeface="Wingdings" panose="05000000000000000000" pitchFamily="2" charset="2"/>
              <a:buChar char="p"/>
              <a:defRPr/>
            </a:pPr>
            <a:r>
              <a:rPr kumimoji="1" lang="en-US" altLang="ja-JP" sz="2000" b="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rPr>
              <a:t>Shortest chain length</a:t>
            </a:r>
            <a:r>
              <a:rPr kumimoji="1" lang="en-US" altLang="ja-JP" sz="2000" b="0"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50" charset="-128"/>
                <a:cs typeface="Arial" panose="020B0604020202020204" pitchFamily="34" charset="0"/>
              </a:rPr>
              <a:t> performed best interface thermal transfer ability at all roughness scales.</a:t>
            </a:r>
            <a:endPar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p>
            <a:pPr marL="342900" marR="0" lvl="0" indent="-342900" algn="just" defTabSz="914400" rtl="0" eaLnBrk="1" fontAlgn="auto" latinLnBrk="0" hangingPunct="1">
              <a:lnSpc>
                <a:spcPct val="100000"/>
              </a:lnSpc>
              <a:spcBef>
                <a:spcPts val="1200"/>
              </a:spcBef>
              <a:spcAft>
                <a:spcPts val="0"/>
              </a:spcAft>
              <a:buClrTx/>
              <a:buSzTx/>
              <a:buFont typeface="Wingdings" panose="05000000000000000000" pitchFamily="2" charset="2"/>
              <a:buChar char="p"/>
              <a:tabLst/>
              <a:defRPr/>
            </a:pPr>
            <a:r>
              <a:rPr kumimoji="1" lang="en-US" altLang="ja-JP" sz="2000" dirty="0">
                <a:solidFill>
                  <a:srgbClr val="00548F"/>
                </a:solidFill>
                <a:latin typeface="Arial" pitchFamily="34" charset="0"/>
                <a:ea typeface="ＭＳ Ｐゴシック" panose="020B0600070205080204" pitchFamily="34" charset="-128"/>
                <a:cs typeface="Arial" pitchFamily="34" charset="0"/>
              </a:rPr>
              <a:t>At </a:t>
            </a:r>
            <a:r>
              <a:rPr kumimoji="1" lang="en-US" altLang="zh-CN"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low affinity</a:t>
            </a:r>
            <a:r>
              <a:rPr kumimoji="1" lang="en-US" altLang="ja-JP"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roughness</a:t>
            </a:r>
            <a:r>
              <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 is not beneficial as the additional area cannot be made full use of. In general, more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adsorbed atoms </a:t>
            </a:r>
            <a:r>
              <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result into smaller ITR. </a:t>
            </a:r>
          </a:p>
          <a:p>
            <a:pPr marL="342900" indent="-342900" algn="just" eaLnBrk="1" fontAlgn="auto" hangingPunct="1">
              <a:spcBef>
                <a:spcPts val="1200"/>
              </a:spcBef>
              <a:spcAft>
                <a:spcPts val="0"/>
              </a:spcAft>
              <a:buFont typeface="Wingdings" panose="05000000000000000000" pitchFamily="2" charset="2"/>
              <a:buChar char="p"/>
              <a:defRPr/>
            </a:pPr>
            <a:r>
              <a:rPr kumimoji="1" lang="en-US" altLang="ja-JP" sz="2000" dirty="0">
                <a:solidFill>
                  <a:srgbClr val="00548F"/>
                </a:solidFill>
                <a:latin typeface="Arial" pitchFamily="34" charset="0"/>
                <a:ea typeface="ＭＳ Ｐゴシック" panose="020B0600070205080204" pitchFamily="34" charset="-128"/>
                <a:cs typeface="Arial" pitchFamily="34" charset="0"/>
              </a:rPr>
              <a:t>At </a:t>
            </a:r>
            <a:r>
              <a:rPr kumimoji="1" lang="en-US" altLang="ja-JP"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high affinity:</a:t>
            </a:r>
            <a:r>
              <a:rPr lang="en-US" altLang="zh-CN" sz="2000" dirty="0">
                <a:solidFill>
                  <a:schemeClr val="tx1"/>
                </a:solidFill>
              </a:rPr>
              <a:t>  </a:t>
            </a:r>
            <a:r>
              <a:rPr lang="en-US" altLang="zh-CN" sz="2000" dirty="0">
                <a:solidFill>
                  <a:schemeClr val="tx1"/>
                </a:solidFill>
                <a:latin typeface="+mj-lt"/>
              </a:rPr>
              <a:t>ITR increases with chain-length overall. </a:t>
            </a:r>
            <a:r>
              <a:rPr lang="en-US" altLang="zh-CN" sz="2000" dirty="0">
                <a:solidFill>
                  <a:srgbClr val="820000"/>
                </a:solidFill>
                <a:latin typeface="+mj-lt"/>
              </a:rPr>
              <a:t>Adsorbed chains</a:t>
            </a:r>
            <a:r>
              <a:rPr lang="en-US" altLang="zh-CN" sz="2000" dirty="0">
                <a:solidFill>
                  <a:schemeClr val="tx1"/>
                </a:solidFill>
                <a:latin typeface="+mj-lt"/>
              </a:rPr>
              <a:t> rather than atoms should be cared. More adsorbed chains can cause smaller ITR which may produce </a:t>
            </a:r>
            <a:r>
              <a:rPr lang="en-US" altLang="zh-CN" sz="2000" dirty="0">
                <a:solidFill>
                  <a:srgbClr val="820000"/>
                </a:solidFill>
                <a:latin typeface="+mj-lt"/>
              </a:rPr>
              <a:t>more heat paths</a:t>
            </a:r>
            <a:r>
              <a:rPr lang="en-US" altLang="zh-CN" sz="2000" dirty="0">
                <a:solidFill>
                  <a:schemeClr val="tx1"/>
                </a:solidFill>
                <a:latin typeface="+mj-lt"/>
              </a:rPr>
              <a:t>. Large groove systems own surfaces adsorbing chains orienting at directions not vertical to overall heat flux. </a:t>
            </a:r>
            <a:r>
              <a:rPr lang="en-US" altLang="zh-CN" sz="2000" dirty="0" err="1">
                <a:solidFill>
                  <a:srgbClr val="820000"/>
                </a:solidFill>
                <a:latin typeface="+mj-lt"/>
              </a:rPr>
              <a:t>ITR</a:t>
            </a:r>
            <a:r>
              <a:rPr lang="en-US" altLang="zh-CN" sz="2000" baseline="-25000" dirty="0" err="1">
                <a:solidFill>
                  <a:srgbClr val="820000"/>
                </a:solidFill>
                <a:latin typeface="+mj-lt"/>
              </a:rPr>
              <a:t>large</a:t>
            </a:r>
            <a:r>
              <a:rPr lang="en-US" altLang="zh-CN" sz="2000" baseline="-25000" dirty="0">
                <a:solidFill>
                  <a:srgbClr val="820000"/>
                </a:solidFill>
                <a:latin typeface="+mj-lt"/>
              </a:rPr>
              <a:t> groove</a:t>
            </a:r>
            <a:r>
              <a:rPr lang="en-US" altLang="zh-CN" sz="2000" dirty="0">
                <a:solidFill>
                  <a:srgbClr val="820000"/>
                </a:solidFill>
                <a:latin typeface="+mj-lt"/>
              </a:rPr>
              <a:t>&lt; </a:t>
            </a:r>
            <a:r>
              <a:rPr lang="en-US" altLang="zh-CN" sz="2000" dirty="0" err="1">
                <a:solidFill>
                  <a:srgbClr val="820000"/>
                </a:solidFill>
                <a:latin typeface="+mj-lt"/>
              </a:rPr>
              <a:t>ITR</a:t>
            </a:r>
            <a:r>
              <a:rPr lang="en-US" altLang="zh-CN" sz="2000" baseline="-25000" dirty="0" err="1">
                <a:solidFill>
                  <a:srgbClr val="820000"/>
                </a:solidFill>
                <a:latin typeface="+mj-lt"/>
              </a:rPr>
              <a:t>small</a:t>
            </a:r>
            <a:r>
              <a:rPr lang="en-US" altLang="zh-CN" sz="2000" baseline="-25000" dirty="0">
                <a:solidFill>
                  <a:srgbClr val="820000"/>
                </a:solidFill>
                <a:latin typeface="+mj-lt"/>
              </a:rPr>
              <a:t> groove</a:t>
            </a:r>
            <a:r>
              <a:rPr lang="en-US" altLang="zh-CN" sz="2000" dirty="0">
                <a:solidFill>
                  <a:srgbClr val="820000"/>
                </a:solidFill>
                <a:latin typeface="+mj-lt"/>
              </a:rPr>
              <a:t> &lt; </a:t>
            </a:r>
            <a:r>
              <a:rPr lang="en-US" altLang="zh-CN" sz="2000" dirty="0" err="1">
                <a:solidFill>
                  <a:srgbClr val="820000"/>
                </a:solidFill>
                <a:latin typeface="+mj-lt"/>
              </a:rPr>
              <a:t>ITR</a:t>
            </a:r>
            <a:r>
              <a:rPr lang="en-US" altLang="zh-CN" sz="2000" baseline="-25000" dirty="0" err="1">
                <a:solidFill>
                  <a:srgbClr val="820000"/>
                </a:solidFill>
                <a:latin typeface="+mj-lt"/>
              </a:rPr>
              <a:t>flat</a:t>
            </a:r>
            <a:r>
              <a:rPr lang="en-US" altLang="zh-CN" sz="2000" dirty="0">
                <a:solidFill>
                  <a:schemeClr val="tx1"/>
                </a:solidFill>
                <a:latin typeface="+mj-lt"/>
              </a:rPr>
              <a:t>.</a:t>
            </a:r>
            <a:endParaRPr kumimoji="1" lang="en-US" altLang="ja-JP" sz="2000" b="0" u="none" strike="noStrike" kern="1200" cap="none" spc="0" normalizeH="0" baseline="0" noProof="0" dirty="0">
              <a:ln>
                <a:noFill/>
              </a:ln>
              <a:solidFill>
                <a:schemeClr val="tx1"/>
              </a:solidFill>
              <a:effectLst/>
              <a:uLnTx/>
              <a:uFillTx/>
              <a:latin typeface="+mj-lt"/>
              <a:ea typeface="ＭＳ Ｐゴシック" panose="020B0600070205080204" pitchFamily="34" charset="-128"/>
              <a:cs typeface="Arial" pitchFamily="34" charset="0"/>
            </a:endParaRPr>
          </a:p>
        </p:txBody>
      </p:sp>
      <p:sp>
        <p:nvSpPr>
          <p:cNvPr id="3" name="TextBox 2">
            <a:extLst>
              <a:ext uri="{FF2B5EF4-FFF2-40B4-BE49-F238E27FC236}">
                <a16:creationId xmlns:a16="http://schemas.microsoft.com/office/drawing/2014/main" id="{0940F2D3-9EDA-B602-241B-633B7C6E3A74}"/>
              </a:ext>
            </a:extLst>
          </p:cNvPr>
          <p:cNvSpPr txBox="1"/>
          <p:nvPr/>
        </p:nvSpPr>
        <p:spPr>
          <a:xfrm>
            <a:off x="500362" y="6056345"/>
            <a:ext cx="8143277" cy="400110"/>
          </a:xfrm>
          <a:prstGeom prst="rect">
            <a:avLst/>
          </a:prstGeom>
          <a:noFill/>
          <a:ln>
            <a:solidFill>
              <a:srgbClr val="820000"/>
            </a:solidFill>
          </a:ln>
        </p:spPr>
        <p:txBody>
          <a:bodyPr wrap="square">
            <a:spAutoFit/>
          </a:bodyPr>
          <a:lstStyle/>
          <a:p>
            <a:pPr algn="ctr"/>
            <a:r>
              <a:rPr lang="en-US" altLang="zh-CN" sz="2000" dirty="0">
                <a:latin typeface="+mj-lt"/>
              </a:rPr>
              <a:t>This work was supported by JST CREST Grant Number JPMJCR17I2</a:t>
            </a:r>
            <a:endParaRPr lang="zh-CN" altLang="en-US" sz="2000" dirty="0">
              <a:latin typeface="+mj-lt"/>
            </a:endParaRPr>
          </a:p>
        </p:txBody>
      </p:sp>
    </p:spTree>
    <p:extLst>
      <p:ext uri="{BB962C8B-B14F-4D97-AF65-F5344CB8AC3E}">
        <p14:creationId xmlns:p14="http://schemas.microsoft.com/office/powerpoint/2010/main" val="2607889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372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14</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95410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Existing Research on ITR of SLS System</a:t>
            </a:r>
          </a:p>
          <a:p>
            <a:pPr marL="0" marR="0" lvl="0" indent="0" defTabSz="457200" rtl="0" eaLnBrk="1" fontAlgn="auto" latinLnBrk="0" hangingPunct="1">
              <a:lnSpc>
                <a:spcPct val="100000"/>
              </a:lnSpc>
              <a:spcBef>
                <a:spcPts val="0"/>
              </a:spcBef>
              <a:spcAft>
                <a:spcPts val="0"/>
              </a:spcAft>
              <a:buClrTx/>
              <a:buSzTx/>
              <a:buFontTx/>
              <a:buNone/>
              <a:tabLst/>
              <a:defRPr/>
            </a:pP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3" name="Group 42">
            <a:extLst>
              <a:ext uri="{FF2B5EF4-FFF2-40B4-BE49-F238E27FC236}">
                <a16:creationId xmlns:a16="http://schemas.microsoft.com/office/drawing/2014/main" id="{4A85D777-AF13-3E92-7150-FA32BD93A09B}"/>
              </a:ext>
            </a:extLst>
          </p:cNvPr>
          <p:cNvGrpSpPr/>
          <p:nvPr/>
        </p:nvGrpSpPr>
        <p:grpSpPr>
          <a:xfrm>
            <a:off x="548244" y="1157386"/>
            <a:ext cx="3231767" cy="1479625"/>
            <a:chOff x="168680" y="1157386"/>
            <a:chExt cx="3231767" cy="1479625"/>
          </a:xfrm>
        </p:grpSpPr>
        <p:pic>
          <p:nvPicPr>
            <p:cNvPr id="35" name="Picture 34">
              <a:extLst>
                <a:ext uri="{FF2B5EF4-FFF2-40B4-BE49-F238E27FC236}">
                  <a16:creationId xmlns:a16="http://schemas.microsoft.com/office/drawing/2014/main" id="{D0663E18-97AC-1575-8D16-11C598135238}"/>
                </a:ext>
              </a:extLst>
            </p:cNvPr>
            <p:cNvPicPr>
              <a:picLocks noChangeAspect="1"/>
            </p:cNvPicPr>
            <p:nvPr/>
          </p:nvPicPr>
          <p:blipFill>
            <a:blip r:embed="rId3"/>
            <a:stretch>
              <a:fillRect/>
            </a:stretch>
          </p:blipFill>
          <p:spPr>
            <a:xfrm>
              <a:off x="168680" y="1157386"/>
              <a:ext cx="2132211" cy="1479625"/>
            </a:xfrm>
            <a:prstGeom prst="rect">
              <a:avLst/>
            </a:prstGeom>
          </p:spPr>
        </p:pic>
        <p:pic>
          <p:nvPicPr>
            <p:cNvPr id="36" name="Picture 35">
              <a:extLst>
                <a:ext uri="{FF2B5EF4-FFF2-40B4-BE49-F238E27FC236}">
                  <a16:creationId xmlns:a16="http://schemas.microsoft.com/office/drawing/2014/main" id="{3841EA50-857B-F954-5361-9E98A757A1A3}"/>
                </a:ext>
              </a:extLst>
            </p:cNvPr>
            <p:cNvPicPr>
              <a:picLocks noChangeAspect="1"/>
            </p:cNvPicPr>
            <p:nvPr/>
          </p:nvPicPr>
          <p:blipFill>
            <a:blip r:embed="rId4"/>
            <a:stretch>
              <a:fillRect/>
            </a:stretch>
          </p:blipFill>
          <p:spPr>
            <a:xfrm>
              <a:off x="2300891" y="1157386"/>
              <a:ext cx="1099556" cy="1305040"/>
            </a:xfrm>
            <a:prstGeom prst="rect">
              <a:avLst/>
            </a:prstGeom>
          </p:spPr>
        </p:pic>
      </p:grpSp>
      <p:sp>
        <p:nvSpPr>
          <p:cNvPr id="38" name="Oval 37">
            <a:extLst>
              <a:ext uri="{FF2B5EF4-FFF2-40B4-BE49-F238E27FC236}">
                <a16:creationId xmlns:a16="http://schemas.microsoft.com/office/drawing/2014/main" id="{A27132B6-0CCD-E19F-1D8E-2DB53CB8ECC9}"/>
              </a:ext>
            </a:extLst>
          </p:cNvPr>
          <p:cNvSpPr/>
          <p:nvPr/>
        </p:nvSpPr>
        <p:spPr>
          <a:xfrm>
            <a:off x="4408433" y="1415667"/>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Au-</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-Au system</a:t>
            </a:r>
            <a:endParaRPr lang="zh-CN" altLang="en-US" sz="1800" dirty="0">
              <a:solidFill>
                <a:schemeClr val="tx1"/>
              </a:solidFill>
              <a:latin typeface="+mj-lt"/>
              <a:cs typeface="Calibri" panose="020F0502020204030204" pitchFamily="34" charset="0"/>
            </a:endParaRPr>
          </a:p>
        </p:txBody>
      </p:sp>
      <p:sp>
        <p:nvSpPr>
          <p:cNvPr id="39" name="TextBox 38">
            <a:extLst>
              <a:ext uri="{FF2B5EF4-FFF2-40B4-BE49-F238E27FC236}">
                <a16:creationId xmlns:a16="http://schemas.microsoft.com/office/drawing/2014/main" id="{88A6857D-9F80-4E2D-7E8A-9B9F03CAEE70}"/>
              </a:ext>
            </a:extLst>
          </p:cNvPr>
          <p:cNvSpPr txBox="1"/>
          <p:nvPr/>
        </p:nvSpPr>
        <p:spPr>
          <a:xfrm>
            <a:off x="36096" y="622800"/>
            <a:ext cx="3679911"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our group</a:t>
            </a:r>
          </a:p>
        </p:txBody>
      </p:sp>
      <p:sp>
        <p:nvSpPr>
          <p:cNvPr id="42" name="TextBox 41">
            <a:extLst>
              <a:ext uri="{FF2B5EF4-FFF2-40B4-BE49-F238E27FC236}">
                <a16:creationId xmlns:a16="http://schemas.microsoft.com/office/drawing/2014/main" id="{DA6C21DC-9C13-8697-8F37-8D242B6895AB}"/>
              </a:ext>
            </a:extLst>
          </p:cNvPr>
          <p:cNvSpPr txBox="1"/>
          <p:nvPr/>
        </p:nvSpPr>
        <p:spPr>
          <a:xfrm>
            <a:off x="532095" y="2997006"/>
            <a:ext cx="5407886" cy="923330"/>
          </a:xfrm>
          <a:prstGeom prst="rect">
            <a:avLst/>
          </a:prstGeom>
          <a:noFill/>
        </p:spPr>
        <p:txBody>
          <a:bodyPr wrap="square" rtlCol="0">
            <a:spAutoFit/>
          </a:bodyPr>
          <a:lstStyle/>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low</a:t>
            </a:r>
            <a:r>
              <a:rPr kumimoji="1" lang="en-US"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large</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pitch </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small</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pitch</a:t>
            </a:r>
          </a:p>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high</a:t>
            </a:r>
            <a:r>
              <a:rPr kumimoji="1" lang="en-US"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rough</a:t>
            </a:r>
            <a:r>
              <a:rPr kumimoji="1" lang="en-US" altLang="ja-JP" sz="1800" b="0" u="none" strike="noStrike" kern="1200" cap="none" spc="0" normalizeH="0" baseline="-2500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surface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&lt;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flat</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surface</a:t>
            </a:r>
          </a:p>
          <a:p>
            <a:r>
              <a:rPr kumimoji="1" lang="en-US" altLang="zh-CN" sz="1800" dirty="0">
                <a:solidFill>
                  <a:srgbClr val="820000"/>
                </a:solidFill>
                <a:latin typeface="Arial" pitchFamily="34" charset="0"/>
                <a:ea typeface="ＭＳ Ｐゴシック" panose="020B0600070205080204" pitchFamily="34" charset="-128"/>
                <a:cs typeface="Arial" pitchFamily="34" charset="0"/>
              </a:rPr>
              <a:t>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close</a:t>
            </a:r>
            <a:r>
              <a:rPr kumimoji="1" lang="en-US" altLang="ja-JP" sz="1800" i="1"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to 1: </a:t>
            </a:r>
            <a:r>
              <a:rPr kumimoji="1" lang="en-US" altLang="ja-JP" sz="1800" dirty="0">
                <a:solidFill>
                  <a:schemeClr val="tx1"/>
                </a:solidFill>
                <a:latin typeface="Arial" pitchFamily="34" charset="0"/>
                <a:ea typeface="ＭＳ Ｐゴシック" panose="020B0600070205080204" pitchFamily="34" charset="-128"/>
                <a:cs typeface="Arial" pitchFamily="34" charset="0"/>
              </a:rPr>
              <a:t>highly ordered liquids increase ITR </a:t>
            </a:r>
            <a:endParaRPr lang="zh-CN" altLang="en-US" sz="1800" dirty="0">
              <a:solidFill>
                <a:schemeClr val="tx1"/>
              </a:solidFill>
            </a:endParaRPr>
          </a:p>
        </p:txBody>
      </p:sp>
      <p:sp>
        <p:nvSpPr>
          <p:cNvPr id="44" name="TextBox 43">
            <a:extLst>
              <a:ext uri="{FF2B5EF4-FFF2-40B4-BE49-F238E27FC236}">
                <a16:creationId xmlns:a16="http://schemas.microsoft.com/office/drawing/2014/main" id="{92536B7F-2EE7-F590-B6AE-85B6B1137509}"/>
              </a:ext>
            </a:extLst>
          </p:cNvPr>
          <p:cNvSpPr txBox="1"/>
          <p:nvPr/>
        </p:nvSpPr>
        <p:spPr>
          <a:xfrm>
            <a:off x="468056" y="2637011"/>
            <a:ext cx="381594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Surblys</a:t>
            </a:r>
            <a:r>
              <a:rPr lang="es-ES" altLang="zh-CN" sz="1200" dirty="0">
                <a:solidFill>
                  <a:schemeClr val="tx1"/>
                </a:solidFill>
                <a:effectLst/>
                <a:latin typeface="+mj-lt"/>
                <a:cs typeface="Calibri" panose="020F0502020204030204" pitchFamily="34" charset="0"/>
              </a:rPr>
              <a:t> D,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150</a:t>
            </a:r>
            <a:r>
              <a:rPr lang="de-DE" altLang="zh-CN" sz="1200" dirty="0">
                <a:solidFill>
                  <a:schemeClr val="tx1"/>
                </a:solidFill>
                <a:effectLst/>
                <a:latin typeface="+mj-lt"/>
                <a:cs typeface="Calibri" panose="020F0502020204030204" pitchFamily="34" charset="0"/>
              </a:rPr>
              <a:t>, 114705 (2019)</a:t>
            </a:r>
          </a:p>
        </p:txBody>
      </p:sp>
      <p:sp>
        <p:nvSpPr>
          <p:cNvPr id="45" name="TextBox 44">
            <a:extLst>
              <a:ext uri="{FF2B5EF4-FFF2-40B4-BE49-F238E27FC236}">
                <a16:creationId xmlns:a16="http://schemas.microsoft.com/office/drawing/2014/main" id="{5DEBD3D3-32A0-6E35-C412-26B7021F4F55}"/>
              </a:ext>
            </a:extLst>
          </p:cNvPr>
          <p:cNvSpPr txBox="1"/>
          <p:nvPr/>
        </p:nvSpPr>
        <p:spPr>
          <a:xfrm>
            <a:off x="36096" y="4076991"/>
            <a:ext cx="453590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others</a:t>
            </a:r>
          </a:p>
        </p:txBody>
      </p:sp>
      <p:pic>
        <p:nvPicPr>
          <p:cNvPr id="47" name="Picture 46">
            <a:extLst>
              <a:ext uri="{FF2B5EF4-FFF2-40B4-BE49-F238E27FC236}">
                <a16:creationId xmlns:a16="http://schemas.microsoft.com/office/drawing/2014/main" id="{4A117AC4-5F96-A44B-2BF5-B1942896D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02" y="4779001"/>
            <a:ext cx="2659094" cy="1643320"/>
          </a:xfrm>
          <a:prstGeom prst="rect">
            <a:avLst/>
          </a:prstGeom>
        </p:spPr>
      </p:pic>
      <p:sp>
        <p:nvSpPr>
          <p:cNvPr id="48" name="TextBox 47">
            <a:extLst>
              <a:ext uri="{FF2B5EF4-FFF2-40B4-BE49-F238E27FC236}">
                <a16:creationId xmlns:a16="http://schemas.microsoft.com/office/drawing/2014/main" id="{EE63138B-F4CB-EBDF-3C79-308725D59D94}"/>
              </a:ext>
            </a:extLst>
          </p:cNvPr>
          <p:cNvSpPr txBox="1"/>
          <p:nvPr/>
        </p:nvSpPr>
        <p:spPr>
          <a:xfrm>
            <a:off x="283638" y="6373833"/>
            <a:ext cx="3679910" cy="287224"/>
          </a:xfrm>
          <a:prstGeom prst="rect">
            <a:avLst/>
          </a:prstGeom>
          <a:noFill/>
        </p:spPr>
        <p:txBody>
          <a:bodyPr wrap="square">
            <a:spAutoFit/>
          </a:bodyPr>
          <a:lstStyle/>
          <a:p>
            <a:r>
              <a:rPr lang="es-ES" altLang="zh-CN" sz="1200" dirty="0">
                <a:solidFill>
                  <a:schemeClr val="tx1"/>
                </a:solidFill>
                <a:effectLst/>
                <a:latin typeface="+mj-lt"/>
                <a:cs typeface="Calibri" panose="020F0502020204030204" pitchFamily="34" charset="0"/>
              </a:rPr>
              <a:t>Frank </a:t>
            </a:r>
            <a:r>
              <a:rPr lang="es-ES" altLang="zh-CN" sz="1200" dirty="0">
                <a:solidFill>
                  <a:schemeClr val="tx1"/>
                </a:solidFill>
                <a:latin typeface="+mj-lt"/>
                <a:cs typeface="Calibri" panose="020F0502020204030204" pitchFamily="34" charset="0"/>
              </a:rPr>
              <a:t>M,</a:t>
            </a:r>
            <a:r>
              <a:rPr lang="es-ES" altLang="zh-CN" sz="1200" dirty="0">
                <a:solidFill>
                  <a:schemeClr val="tx1"/>
                </a:solidFill>
                <a:effectLst/>
                <a:latin typeface="+mj-lt"/>
                <a:cs typeface="Calibri" panose="020F0502020204030204" pitchFamily="34" charset="0"/>
              </a:rPr>
              <a: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151</a:t>
            </a:r>
            <a:r>
              <a:rPr lang="de-DE" altLang="zh-CN" sz="1200" dirty="0">
                <a:solidFill>
                  <a:schemeClr val="tx1"/>
                </a:solidFill>
                <a:effectLst/>
                <a:latin typeface="+mj-lt"/>
                <a:cs typeface="Calibri" panose="020F0502020204030204" pitchFamily="34" charset="0"/>
              </a:rPr>
              <a:t>, 134705 (2019)</a:t>
            </a:r>
          </a:p>
        </p:txBody>
      </p:sp>
      <p:sp>
        <p:nvSpPr>
          <p:cNvPr id="50" name="Oval 49">
            <a:extLst>
              <a:ext uri="{FF2B5EF4-FFF2-40B4-BE49-F238E27FC236}">
                <a16:creationId xmlns:a16="http://schemas.microsoft.com/office/drawing/2014/main" id="{5932D4CE-A6F6-3FF6-7CC5-77E9D2419F62}"/>
              </a:ext>
            </a:extLst>
          </p:cNvPr>
          <p:cNvSpPr/>
          <p:nvPr/>
        </p:nvSpPr>
        <p:spPr>
          <a:xfrm>
            <a:off x="3292448" y="4571936"/>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Ag-</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-Ag system</a:t>
            </a:r>
            <a:endParaRPr lang="zh-CN" altLang="en-US" sz="1800" dirty="0">
              <a:solidFill>
                <a:schemeClr val="tx1"/>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id="{00E3B827-11D1-4FC8-760E-EEEF20D1A400}"/>
              </a:ext>
            </a:extLst>
          </p:cNvPr>
          <p:cNvSpPr txBox="1"/>
          <p:nvPr/>
        </p:nvSpPr>
        <p:spPr>
          <a:xfrm>
            <a:off x="3963548" y="5254101"/>
            <a:ext cx="4496398" cy="155427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Same fractal dimension and depth of roughness</a:t>
            </a:r>
            <a:r>
              <a:rPr kumimoji="1" lang="en-US" altLang="ja-JP" sz="1800" dirty="0">
                <a:solidFill>
                  <a:schemeClr val="tx1"/>
                </a:solidFill>
                <a:latin typeface="Arial" pitchFamily="34" charset="0"/>
                <a:ea typeface="ＭＳ Ｐゴシック" panose="020B0600070205080204" pitchFamily="34" charset="-128"/>
                <a:cs typeface="Arial" pitchFamily="34" charset="0"/>
              </a:rPr>
              <a:t> have same ITR and liquid density profiles.</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p>
          <a:p>
            <a:pPr marL="285750" indent="-285750">
              <a:spcBef>
                <a:spcPts val="600"/>
              </a:spcBef>
              <a:buFont typeface="Arial" panose="020B0604020202020204" pitchFamily="34" charset="0"/>
              <a:buChar char="•"/>
            </a:pPr>
            <a:r>
              <a:rPr kumimoji="1" lang="en-US" altLang="zh-CN" sz="1800" dirty="0">
                <a:solidFill>
                  <a:schemeClr val="tx1"/>
                </a:solidFill>
                <a:latin typeface="Arial" pitchFamily="34" charset="0"/>
                <a:ea typeface="ＭＳ Ｐゴシック" panose="020B0600070205080204" pitchFamily="34" charset="-128"/>
                <a:cs typeface="Arial" pitchFamily="34" charset="0"/>
              </a:rPr>
              <a:t>Increase roughness won’t be helpful to decrease ITR at </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high</a:t>
            </a:r>
            <a:r>
              <a:rPr kumimoji="1" lang="en-US"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chemeClr val="tx1"/>
                </a:solidFill>
                <a:latin typeface="Arial" pitchFamily="34" charset="0"/>
                <a:ea typeface="ＭＳ Ｐゴシック" panose="020B0600070205080204" pitchFamily="34" charset="-128"/>
                <a:cs typeface="Arial" pitchFamily="34" charset="0"/>
              </a:rPr>
              <a:t>.</a:t>
            </a:r>
            <a:r>
              <a:rPr kumimoji="1" lang="en-US" altLang="zh-CN" sz="1800" dirty="0">
                <a:solidFill>
                  <a:schemeClr val="tx1"/>
                </a:solidFill>
                <a:latin typeface="Arial" pitchFamily="34" charset="0"/>
                <a:ea typeface="ＭＳ Ｐゴシック" panose="020B0600070205080204" pitchFamily="34" charset="-128"/>
                <a:cs typeface="Arial" pitchFamily="34" charset="0"/>
              </a:rPr>
              <a:t> </a:t>
            </a:r>
            <a:endParaRPr lang="zh-CN" altLang="en-US" sz="1800" dirty="0">
              <a:solidFill>
                <a:schemeClr val="tx1"/>
              </a:solidFill>
            </a:endParaRPr>
          </a:p>
        </p:txBody>
      </p:sp>
      <p:sp>
        <p:nvSpPr>
          <p:cNvPr id="52" name="TextBox 51">
            <a:extLst>
              <a:ext uri="{FF2B5EF4-FFF2-40B4-BE49-F238E27FC236}">
                <a16:creationId xmlns:a16="http://schemas.microsoft.com/office/drawing/2014/main" id="{44EACD4C-488B-9957-4735-F7505B725B75}"/>
              </a:ext>
            </a:extLst>
          </p:cNvPr>
          <p:cNvSpPr txBox="1"/>
          <p:nvPr/>
        </p:nvSpPr>
        <p:spPr>
          <a:xfrm>
            <a:off x="5821605" y="3123562"/>
            <a:ext cx="2908313" cy="1631216"/>
          </a:xfrm>
          <a:prstGeom prst="rect">
            <a:avLst/>
          </a:prstGeom>
          <a:noFill/>
        </p:spPr>
        <p:txBody>
          <a:bodyPr wrap="square" rtlCol="0">
            <a:spAutoFit/>
          </a:bodyPr>
          <a:lstStyle/>
          <a:p>
            <a:pPr algn="just"/>
            <a:r>
              <a:rPr lang="en-US" altLang="zh-CN" sz="2000" dirty="0">
                <a:solidFill>
                  <a:srgbClr val="820000"/>
                </a:solidFill>
                <a:latin typeface="+mj-lt"/>
              </a:rPr>
              <a:t>Polyatomic SLS system should be paid more attention. Roughness is an essential parameter on ITR.</a:t>
            </a:r>
            <a:endParaRPr lang="zh-CN" altLang="en-US" sz="2000" dirty="0">
              <a:solidFill>
                <a:srgbClr val="820000"/>
              </a:solidFill>
              <a:latin typeface="+mj-lt"/>
            </a:endParaRPr>
          </a:p>
        </p:txBody>
      </p:sp>
      <p:cxnSp>
        <p:nvCxnSpPr>
          <p:cNvPr id="54" name="Straight Arrow Connector 53">
            <a:extLst>
              <a:ext uri="{FF2B5EF4-FFF2-40B4-BE49-F238E27FC236}">
                <a16:creationId xmlns:a16="http://schemas.microsoft.com/office/drawing/2014/main" id="{58A1CF0B-FB5C-EA02-630A-41E97BFE037A}"/>
              </a:ext>
            </a:extLst>
          </p:cNvPr>
          <p:cNvCxnSpPr>
            <a:cxnSpLocks/>
            <a:stCxn id="50" idx="0"/>
            <a:endCxn id="52" idx="1"/>
          </p:cNvCxnSpPr>
          <p:nvPr/>
        </p:nvCxnSpPr>
        <p:spPr>
          <a:xfrm flipV="1">
            <a:off x="4274219" y="3939170"/>
            <a:ext cx="1547386" cy="632766"/>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C21B35B-7E07-F07B-968D-6ADF80DF9DEC}"/>
              </a:ext>
            </a:extLst>
          </p:cNvPr>
          <p:cNvCxnSpPr>
            <a:cxnSpLocks/>
            <a:stCxn id="38" idx="4"/>
          </p:cNvCxnSpPr>
          <p:nvPr/>
        </p:nvCxnSpPr>
        <p:spPr>
          <a:xfrm>
            <a:off x="5390204" y="1984408"/>
            <a:ext cx="629965" cy="1182244"/>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9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15</a:t>
            </a:fld>
            <a:endParaRPr lang="zh-CN" altLang="en-US" dirty="0">
              <a:latin typeface="Arial" panose="020B0604020202020204" pitchFamily="34" charset="0"/>
              <a:ea typeface="+mj-ea"/>
              <a:cs typeface="Arial" panose="020B0604020202020204" pitchFamily="34" charset="0"/>
            </a:endParaRPr>
          </a:p>
        </p:txBody>
      </p:sp>
      <p:pic>
        <p:nvPicPr>
          <p:cNvPr id="3" name="Graphic 2">
            <a:extLst>
              <a:ext uri="{FF2B5EF4-FFF2-40B4-BE49-F238E27FC236}">
                <a16:creationId xmlns:a16="http://schemas.microsoft.com/office/drawing/2014/main" id="{28E0E2C4-786B-81D9-002A-50B4EE1D5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11329"/>
            <a:ext cx="9144000" cy="4635341"/>
          </a:xfrm>
          <a:prstGeom prst="rect">
            <a:avLst/>
          </a:prstGeom>
        </p:spPr>
      </p:pic>
    </p:spTree>
    <p:extLst>
      <p:ext uri="{BB962C8B-B14F-4D97-AF65-F5344CB8AC3E}">
        <p14:creationId xmlns:p14="http://schemas.microsoft.com/office/powerpoint/2010/main" val="308684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16</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Liquid Structure at </a:t>
            </a:r>
            <a:r>
              <a:rPr kumimoji="1" lang="el-GR" altLang="ja-JP" sz="2800" i="1"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 of 0.1</a:t>
            </a: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 </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87" name="TextBox 86">
            <a:extLst>
              <a:ext uri="{FF2B5EF4-FFF2-40B4-BE49-F238E27FC236}">
                <a16:creationId xmlns:a16="http://schemas.microsoft.com/office/drawing/2014/main" id="{AB0F315A-40BE-4A58-87EA-FDC081127ADB}"/>
              </a:ext>
            </a:extLst>
          </p:cNvPr>
          <p:cNvSpPr txBox="1"/>
          <p:nvPr/>
        </p:nvSpPr>
        <p:spPr>
          <a:xfrm>
            <a:off x="28674" y="621039"/>
            <a:ext cx="475932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orientation order parameter</a:t>
            </a:r>
          </a:p>
        </p:txBody>
      </p:sp>
      <p:pic>
        <p:nvPicPr>
          <p:cNvPr id="3" name="Graphic 2">
            <a:extLst>
              <a:ext uri="{FF2B5EF4-FFF2-40B4-BE49-F238E27FC236}">
                <a16:creationId xmlns:a16="http://schemas.microsoft.com/office/drawing/2014/main" id="{025FB2F3-F23D-F799-0889-E0FEA6E397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711" y="1614962"/>
            <a:ext cx="4357289" cy="3311954"/>
          </a:xfrm>
          <a:prstGeom prst="rect">
            <a:avLst/>
          </a:prstGeom>
        </p:spPr>
      </p:pic>
      <p:pic>
        <p:nvPicPr>
          <p:cNvPr id="8" name="Graphic 7">
            <a:extLst>
              <a:ext uri="{FF2B5EF4-FFF2-40B4-BE49-F238E27FC236}">
                <a16:creationId xmlns:a16="http://schemas.microsoft.com/office/drawing/2014/main" id="{449F5E4C-E72F-B6DE-E689-C6603FEFF1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7992" y="1628979"/>
            <a:ext cx="3633313" cy="3312000"/>
          </a:xfrm>
          <a:prstGeom prst="rect">
            <a:avLst/>
          </a:prstGeom>
        </p:spPr>
      </p:pic>
      <p:sp>
        <p:nvSpPr>
          <p:cNvPr id="10" name="TextBox 9">
            <a:extLst>
              <a:ext uri="{FF2B5EF4-FFF2-40B4-BE49-F238E27FC236}">
                <a16:creationId xmlns:a16="http://schemas.microsoft.com/office/drawing/2014/main" id="{FB32CADA-7FE4-5A18-797E-395F5B45F7AE}"/>
              </a:ext>
            </a:extLst>
          </p:cNvPr>
          <p:cNvSpPr txBox="1"/>
          <p:nvPr/>
        </p:nvSpPr>
        <p:spPr>
          <a:xfrm>
            <a:off x="4800983" y="622800"/>
            <a:ext cx="437895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orientation angle probability</a:t>
            </a:r>
          </a:p>
        </p:txBody>
      </p:sp>
      <p:sp>
        <p:nvSpPr>
          <p:cNvPr id="12" name="TextBox 11">
            <a:extLst>
              <a:ext uri="{FF2B5EF4-FFF2-40B4-BE49-F238E27FC236}">
                <a16:creationId xmlns:a16="http://schemas.microsoft.com/office/drawing/2014/main" id="{DE060E33-CEDC-C45F-BFD7-7D20622FE287}"/>
              </a:ext>
            </a:extLst>
          </p:cNvPr>
          <p:cNvSpPr txBox="1"/>
          <p:nvPr/>
        </p:nvSpPr>
        <p:spPr>
          <a:xfrm>
            <a:off x="2755344" y="1091859"/>
            <a:ext cx="3633313" cy="400110"/>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1" lang="en-US" altLang="ja-JP" sz="2000" b="0" i="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for flat surface systems</a:t>
            </a:r>
          </a:p>
        </p:txBody>
      </p:sp>
      <p:graphicFrame>
        <p:nvGraphicFramePr>
          <p:cNvPr id="13" name="Object 12">
            <a:extLst>
              <a:ext uri="{FF2B5EF4-FFF2-40B4-BE49-F238E27FC236}">
                <a16:creationId xmlns:a16="http://schemas.microsoft.com/office/drawing/2014/main" id="{CE33E69C-14B9-3528-770D-EC0745BAE80A}"/>
              </a:ext>
            </a:extLst>
          </p:cNvPr>
          <p:cNvGraphicFramePr>
            <a:graphicFrameLocks noChangeAspect="1"/>
          </p:cNvGraphicFramePr>
          <p:nvPr/>
        </p:nvGraphicFramePr>
        <p:xfrm>
          <a:off x="1028142" y="5034637"/>
          <a:ext cx="2656293" cy="633424"/>
        </p:xfrm>
        <a:graphic>
          <a:graphicData uri="http://schemas.openxmlformats.org/presentationml/2006/ole">
            <mc:AlternateContent xmlns:mc="http://schemas.openxmlformats.org/markup-compatibility/2006">
              <mc:Choice xmlns:v="urn:schemas-microsoft-com:vml" Requires="v">
                <p:oleObj name="Equation" r:id="rId8" imgW="1650960" imgH="393480" progId="Equation.DSMT4">
                  <p:embed/>
                </p:oleObj>
              </mc:Choice>
              <mc:Fallback>
                <p:oleObj name="Equation" r:id="rId8" imgW="1650960" imgH="393480" progId="Equation.DSMT4">
                  <p:embed/>
                  <p:pic>
                    <p:nvPicPr>
                      <p:cNvPr id="13" name="Object 12">
                        <a:extLst>
                          <a:ext uri="{FF2B5EF4-FFF2-40B4-BE49-F238E27FC236}">
                            <a16:creationId xmlns:a16="http://schemas.microsoft.com/office/drawing/2014/main" id="{CE33E69C-14B9-3528-770D-EC0745BAE80A}"/>
                          </a:ext>
                        </a:extLst>
                      </p:cNvPr>
                      <p:cNvPicPr/>
                      <p:nvPr/>
                    </p:nvPicPr>
                    <p:blipFill>
                      <a:blip r:embed="rId9"/>
                      <a:stretch>
                        <a:fillRect/>
                      </a:stretch>
                    </p:blipFill>
                    <p:spPr>
                      <a:xfrm>
                        <a:off x="1028142" y="5034637"/>
                        <a:ext cx="2656293" cy="633424"/>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AE2B2D0D-ADE4-BD18-EED0-C2C2F0052014}"/>
              </a:ext>
            </a:extLst>
          </p:cNvPr>
          <p:cNvSpPr txBox="1"/>
          <p:nvPr/>
        </p:nvSpPr>
        <p:spPr>
          <a:xfrm>
            <a:off x="684054" y="5734628"/>
            <a:ext cx="4357289" cy="646331"/>
          </a:xfrm>
          <a:prstGeom prst="rect">
            <a:avLst/>
          </a:prstGeom>
          <a:noFill/>
        </p:spPr>
        <p:txBody>
          <a:bodyPr wrap="square" rtlCol="0">
            <a:spAutoFit/>
          </a:bodyPr>
          <a:lstStyle/>
          <a:p>
            <a:r>
              <a:rPr lang="en-US" altLang="zh-CN" sz="1800" i="1" dirty="0">
                <a:solidFill>
                  <a:srgbClr val="820000"/>
                </a:solidFill>
                <a:latin typeface="+mj-lt"/>
              </a:rPr>
              <a:t>OOP </a:t>
            </a:r>
            <a:r>
              <a:rPr lang="en-US" altLang="zh-CN" sz="1800" dirty="0">
                <a:solidFill>
                  <a:srgbClr val="820000"/>
                </a:solidFill>
                <a:latin typeface="+mj-lt"/>
              </a:rPr>
              <a:t>= 1:     </a:t>
            </a:r>
            <a:r>
              <a:rPr lang="en-US" altLang="zh-CN" sz="1800" dirty="0">
                <a:solidFill>
                  <a:schemeClr val="tx1"/>
                </a:solidFill>
                <a:latin typeface="+mj-lt"/>
              </a:rPr>
              <a:t>vertical to cross-section</a:t>
            </a:r>
          </a:p>
          <a:p>
            <a:r>
              <a:rPr lang="en-US" altLang="zh-CN" sz="1800" i="1" dirty="0">
                <a:solidFill>
                  <a:srgbClr val="820000"/>
                </a:solidFill>
                <a:latin typeface="+mj-lt"/>
              </a:rPr>
              <a:t>OOP </a:t>
            </a:r>
            <a:r>
              <a:rPr lang="en-US" altLang="zh-CN" sz="1800" dirty="0">
                <a:solidFill>
                  <a:srgbClr val="820000"/>
                </a:solidFill>
                <a:latin typeface="+mj-lt"/>
              </a:rPr>
              <a:t>= -0.5: </a:t>
            </a:r>
            <a:r>
              <a:rPr lang="en-US" altLang="zh-CN" sz="1800" dirty="0">
                <a:solidFill>
                  <a:schemeClr val="tx1"/>
                </a:solidFill>
                <a:latin typeface="+mj-lt"/>
              </a:rPr>
              <a:t>parallel to cross-section</a:t>
            </a:r>
            <a:endParaRPr lang="zh-CN" altLang="en-US" sz="1800" dirty="0">
              <a:solidFill>
                <a:schemeClr val="tx1"/>
              </a:solidFill>
              <a:latin typeface="+mj-lt"/>
            </a:endParaRPr>
          </a:p>
        </p:txBody>
      </p:sp>
      <p:sp>
        <p:nvSpPr>
          <p:cNvPr id="15" name="TextBox 14">
            <a:extLst>
              <a:ext uri="{FF2B5EF4-FFF2-40B4-BE49-F238E27FC236}">
                <a16:creationId xmlns:a16="http://schemas.microsoft.com/office/drawing/2014/main" id="{ADECFEB9-6AAF-CA69-C5AE-40D02D5E6EC5}"/>
              </a:ext>
            </a:extLst>
          </p:cNvPr>
          <p:cNvSpPr txBox="1"/>
          <p:nvPr/>
        </p:nvSpPr>
        <p:spPr>
          <a:xfrm>
            <a:off x="5367253" y="5238449"/>
            <a:ext cx="3633313" cy="646331"/>
          </a:xfrm>
          <a:prstGeom prst="rect">
            <a:avLst/>
          </a:prstGeom>
          <a:noFill/>
        </p:spPr>
        <p:txBody>
          <a:bodyPr wrap="square" rtlCol="0">
            <a:spAutoFit/>
          </a:bodyPr>
          <a:lstStyle/>
          <a:p>
            <a:r>
              <a:rPr lang="en-US" altLang="zh-CN" sz="1800" dirty="0">
                <a:latin typeface="Arial" panose="020B0604020202020204" pitchFamily="34" charset="0"/>
              </a:rPr>
              <a:t>No apparent correlation between </a:t>
            </a:r>
            <a:r>
              <a:rPr lang="en-US" altLang="zh-CN" sz="1800" i="1" dirty="0">
                <a:latin typeface="Arial" panose="020B0604020202020204" pitchFamily="34" charset="0"/>
              </a:rPr>
              <a:t>OOP</a:t>
            </a:r>
            <a:r>
              <a:rPr lang="en-US" altLang="zh-CN" sz="1800" dirty="0">
                <a:latin typeface="Arial" panose="020B0604020202020204" pitchFamily="34" charset="0"/>
              </a:rPr>
              <a:t> and ITR was found.</a:t>
            </a:r>
            <a:endParaRPr lang="zh-CN" altLang="en-US" sz="1800" dirty="0">
              <a:latin typeface="Arial" panose="020B0604020202020204" pitchFamily="34" charset="0"/>
            </a:endParaRPr>
          </a:p>
        </p:txBody>
      </p:sp>
    </p:spTree>
    <p:extLst>
      <p:ext uri="{BB962C8B-B14F-4D97-AF65-F5344CB8AC3E}">
        <p14:creationId xmlns:p14="http://schemas.microsoft.com/office/powerpoint/2010/main" val="217305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17</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6" name="TextBox 55">
            <a:extLst>
              <a:ext uri="{FF2B5EF4-FFF2-40B4-BE49-F238E27FC236}">
                <a16:creationId xmlns:a16="http://schemas.microsoft.com/office/drawing/2014/main" id="{B4893CCC-C83C-40F0-A3A7-527ECA7E618F}"/>
              </a:ext>
            </a:extLst>
          </p:cNvPr>
          <p:cNvSpPr txBox="1"/>
          <p:nvPr/>
        </p:nvSpPr>
        <p:spPr>
          <a:xfrm>
            <a:off x="4356003" y="3589262"/>
            <a:ext cx="4463938"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lang="en-US" altLang="zh-CN" sz="2400" dirty="0">
                <a:solidFill>
                  <a:srgbClr val="00548F"/>
                </a:solidFill>
                <a:latin typeface="+mj-lt"/>
              </a:rPr>
              <a:t>merits of </a:t>
            </a: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polymer-based TIM</a:t>
            </a:r>
            <a:endPar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Background</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3" name="TextBox 2">
            <a:extLst>
              <a:ext uri="{FF2B5EF4-FFF2-40B4-BE49-F238E27FC236}">
                <a16:creationId xmlns:a16="http://schemas.microsoft.com/office/drawing/2014/main" id="{27795553-1982-44B9-FDBE-B71DBC261743}"/>
              </a:ext>
            </a:extLst>
          </p:cNvPr>
          <p:cNvSpPr txBox="1"/>
          <p:nvPr/>
        </p:nvSpPr>
        <p:spPr>
          <a:xfrm>
            <a:off x="4859996" y="4180634"/>
            <a:ext cx="2823403" cy="1913344"/>
          </a:xfrm>
          <a:prstGeom prst="rect">
            <a:avLst/>
          </a:prstGeom>
          <a:noFill/>
        </p:spPr>
        <p:txBody>
          <a:bodyPr wrap="square">
            <a:spAutoFit/>
          </a:bodyPr>
          <a:lstStyle/>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mechanical properties</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electronic properties</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chemical properties</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design flexibility</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low price</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conformability</a:t>
            </a:r>
          </a:p>
        </p:txBody>
      </p:sp>
      <p:sp>
        <p:nvSpPr>
          <p:cNvPr id="8" name="TextBox 7">
            <a:extLst>
              <a:ext uri="{FF2B5EF4-FFF2-40B4-BE49-F238E27FC236}">
                <a16:creationId xmlns:a16="http://schemas.microsoft.com/office/drawing/2014/main" id="{1598E472-BE30-713B-A3AF-ED84DC4552EC}"/>
              </a:ext>
            </a:extLst>
          </p:cNvPr>
          <p:cNvSpPr txBox="1"/>
          <p:nvPr/>
        </p:nvSpPr>
        <p:spPr>
          <a:xfrm>
            <a:off x="0" y="622800"/>
            <a:ext cx="4463938"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TIM categories</a:t>
            </a:r>
            <a:endPar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endParaRPr>
          </a:p>
        </p:txBody>
      </p:sp>
      <p:graphicFrame>
        <p:nvGraphicFramePr>
          <p:cNvPr id="13" name="Table 13">
            <a:extLst>
              <a:ext uri="{FF2B5EF4-FFF2-40B4-BE49-F238E27FC236}">
                <a16:creationId xmlns:a16="http://schemas.microsoft.com/office/drawing/2014/main" id="{E0ED5EF0-98C7-7541-A25E-3DB12718078B}"/>
              </a:ext>
            </a:extLst>
          </p:cNvPr>
          <p:cNvGraphicFramePr>
            <a:graphicFrameLocks noGrp="1"/>
          </p:cNvGraphicFramePr>
          <p:nvPr/>
        </p:nvGraphicFramePr>
        <p:xfrm>
          <a:off x="449298" y="1197031"/>
          <a:ext cx="6096000" cy="15849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72164439"/>
                    </a:ext>
                  </a:extLst>
                </a:gridCol>
                <a:gridCol w="3048000">
                  <a:extLst>
                    <a:ext uri="{9D8B030D-6E8A-4147-A177-3AD203B41FA5}">
                      <a16:colId xmlns:a16="http://schemas.microsoft.com/office/drawing/2014/main" val="3325406352"/>
                    </a:ext>
                  </a:extLst>
                </a:gridCol>
              </a:tblGrid>
              <a:tr h="370840">
                <a:tc>
                  <a:txBody>
                    <a:bodyPr/>
                    <a:lstStyle/>
                    <a:p>
                      <a:pPr algn="ctr"/>
                      <a:r>
                        <a:rPr lang="en-US" altLang="zh-CN" sz="2000" dirty="0"/>
                        <a:t>Type </a:t>
                      </a:r>
                      <a:endParaRPr lang="zh-CN" altLang="en-US" sz="2000" dirty="0"/>
                    </a:p>
                  </a:txBody>
                  <a:tcPr>
                    <a:solidFill>
                      <a:srgbClr val="00548F"/>
                    </a:solidFill>
                  </a:tcPr>
                </a:tc>
                <a:tc>
                  <a:txBody>
                    <a:bodyPr/>
                    <a:lstStyle/>
                    <a:p>
                      <a:pPr algn="ctr"/>
                      <a:r>
                        <a:rPr lang="en-US" altLang="zh-CN" sz="2000" dirty="0"/>
                        <a:t>Account</a:t>
                      </a:r>
                      <a:endParaRPr lang="zh-CN" altLang="en-US" sz="2000" dirty="0"/>
                    </a:p>
                  </a:txBody>
                  <a:tcPr>
                    <a:solidFill>
                      <a:srgbClr val="00548F"/>
                    </a:solidFill>
                  </a:tcPr>
                </a:tc>
                <a:extLst>
                  <a:ext uri="{0D108BD9-81ED-4DB2-BD59-A6C34878D82A}">
                    <a16:rowId xmlns:a16="http://schemas.microsoft.com/office/drawing/2014/main" val="4108379731"/>
                  </a:ext>
                </a:extLst>
              </a:tr>
              <a:tr h="370840">
                <a:tc>
                  <a:txBody>
                    <a:bodyPr/>
                    <a:lstStyle/>
                    <a:p>
                      <a:pPr algn="ctr"/>
                      <a:r>
                        <a:rPr lang="en-US" altLang="zh-CN" sz="2000" dirty="0"/>
                        <a:t>phase change TIMs</a:t>
                      </a:r>
                      <a:endParaRPr lang="zh-CN" altLang="en-US" sz="2000" dirty="0"/>
                    </a:p>
                  </a:txBody>
                  <a:tcPr/>
                </a:tc>
                <a:tc>
                  <a:txBody>
                    <a:bodyPr/>
                    <a:lstStyle/>
                    <a:p>
                      <a:pPr algn="ctr"/>
                      <a:r>
                        <a:rPr lang="en-US" altLang="zh-CN" sz="2000" dirty="0"/>
                        <a:t>4%</a:t>
                      </a:r>
                      <a:endParaRPr lang="zh-CN" altLang="en-US" sz="2000" dirty="0"/>
                    </a:p>
                  </a:txBody>
                  <a:tcPr/>
                </a:tc>
                <a:extLst>
                  <a:ext uri="{0D108BD9-81ED-4DB2-BD59-A6C34878D82A}">
                    <a16:rowId xmlns:a16="http://schemas.microsoft.com/office/drawing/2014/main" val="3955351199"/>
                  </a:ext>
                </a:extLst>
              </a:tr>
              <a:tr h="370840">
                <a:tc>
                  <a:txBody>
                    <a:bodyPr/>
                    <a:lstStyle/>
                    <a:p>
                      <a:pPr algn="ctr"/>
                      <a:r>
                        <a:rPr lang="en-US" altLang="zh-CN" sz="2000" dirty="0"/>
                        <a:t>metallic TIMs</a:t>
                      </a:r>
                      <a:endParaRPr lang="zh-CN" altLang="en-US" sz="2000" dirty="0"/>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2217578021"/>
                  </a:ext>
                </a:extLst>
              </a:tr>
              <a:tr h="370840">
                <a:tc>
                  <a:txBody>
                    <a:bodyPr/>
                    <a:lstStyle/>
                    <a:p>
                      <a:pPr algn="ctr"/>
                      <a:r>
                        <a:rPr lang="en-US" altLang="zh-CN" sz="2000" dirty="0"/>
                        <a:t>polymer-based TIMs</a:t>
                      </a:r>
                      <a:endParaRPr lang="zh-CN" altLang="en-US" sz="2000" dirty="0"/>
                    </a:p>
                  </a:txBody>
                  <a:tcPr/>
                </a:tc>
                <a:tc>
                  <a:txBody>
                    <a:bodyPr/>
                    <a:lstStyle/>
                    <a:p>
                      <a:pPr algn="ctr"/>
                      <a:r>
                        <a:rPr lang="en-US" altLang="zh-CN" sz="2000" dirty="0"/>
                        <a:t>87%</a:t>
                      </a:r>
                      <a:endParaRPr lang="zh-CN" altLang="en-US" sz="2000" dirty="0"/>
                    </a:p>
                  </a:txBody>
                  <a:tcPr/>
                </a:tc>
                <a:extLst>
                  <a:ext uri="{0D108BD9-81ED-4DB2-BD59-A6C34878D82A}">
                    <a16:rowId xmlns:a16="http://schemas.microsoft.com/office/drawing/2014/main" val="2778494317"/>
                  </a:ext>
                </a:extLst>
              </a:tr>
            </a:tbl>
          </a:graphicData>
        </a:graphic>
      </p:graphicFrame>
      <p:sp>
        <p:nvSpPr>
          <p:cNvPr id="14" name="TextBox 13">
            <a:extLst>
              <a:ext uri="{FF2B5EF4-FFF2-40B4-BE49-F238E27FC236}">
                <a16:creationId xmlns:a16="http://schemas.microsoft.com/office/drawing/2014/main" id="{77082C45-7FC7-F0F3-7DDD-FEA4B70D4E76}"/>
              </a:ext>
            </a:extLst>
          </p:cNvPr>
          <p:cNvSpPr txBox="1"/>
          <p:nvPr/>
        </p:nvSpPr>
        <p:spPr>
          <a:xfrm>
            <a:off x="3989309" y="2734429"/>
            <a:ext cx="2670662" cy="338554"/>
          </a:xfrm>
          <a:prstGeom prst="rect">
            <a:avLst/>
          </a:prstGeom>
          <a:noFill/>
        </p:spPr>
        <p:txBody>
          <a:bodyPr wrap="square" rtlCol="0">
            <a:spAutoFit/>
          </a:bodyPr>
          <a:lstStyle/>
          <a:p>
            <a:r>
              <a:rPr lang="en-US" altLang="zh-CN" sz="1600" dirty="0">
                <a:solidFill>
                  <a:schemeClr val="tx1"/>
                </a:solidFill>
                <a:latin typeface="+mj-lt"/>
              </a:rPr>
              <a:t>data source: BCC research</a:t>
            </a:r>
            <a:endParaRPr lang="zh-CN" altLang="en-US" sz="1600" dirty="0">
              <a:solidFill>
                <a:schemeClr val="tx1"/>
              </a:solidFill>
              <a:latin typeface="+mj-lt"/>
            </a:endParaRPr>
          </a:p>
        </p:txBody>
      </p:sp>
      <p:grpSp>
        <p:nvGrpSpPr>
          <p:cNvPr id="50" name="Group 49">
            <a:extLst>
              <a:ext uri="{FF2B5EF4-FFF2-40B4-BE49-F238E27FC236}">
                <a16:creationId xmlns:a16="http://schemas.microsoft.com/office/drawing/2014/main" id="{B07E88EC-21DA-C4C1-EEBD-9AC299062D79}"/>
              </a:ext>
            </a:extLst>
          </p:cNvPr>
          <p:cNvGrpSpPr/>
          <p:nvPr/>
        </p:nvGrpSpPr>
        <p:grpSpPr>
          <a:xfrm>
            <a:off x="495509" y="3500999"/>
            <a:ext cx="3388016" cy="2515987"/>
            <a:chOff x="449298" y="3072983"/>
            <a:chExt cx="3388016" cy="2515987"/>
          </a:xfrm>
        </p:grpSpPr>
        <p:sp>
          <p:nvSpPr>
            <p:cNvPr id="35" name="Oval 34">
              <a:extLst>
                <a:ext uri="{FF2B5EF4-FFF2-40B4-BE49-F238E27FC236}">
                  <a16:creationId xmlns:a16="http://schemas.microsoft.com/office/drawing/2014/main" id="{40277129-8DD4-6EA0-D744-F3D4FE7A3A4A}"/>
                </a:ext>
              </a:extLst>
            </p:cNvPr>
            <p:cNvSpPr/>
            <p:nvPr/>
          </p:nvSpPr>
          <p:spPr>
            <a:xfrm>
              <a:off x="449298" y="3072983"/>
              <a:ext cx="3388016" cy="2515987"/>
            </a:xfrm>
            <a:prstGeom prst="ellipse">
              <a:avLst/>
            </a:prstGeom>
            <a:noFill/>
            <a:ln w="2222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a:extLst>
                <a:ext uri="{FF2B5EF4-FFF2-40B4-BE49-F238E27FC236}">
                  <a16:creationId xmlns:a16="http://schemas.microsoft.com/office/drawing/2014/main" id="{8819FB94-29DF-829C-250B-3B0DE153E8D3}"/>
                </a:ext>
              </a:extLst>
            </p:cNvPr>
            <p:cNvSpPr txBox="1"/>
            <p:nvPr/>
          </p:nvSpPr>
          <p:spPr>
            <a:xfrm>
              <a:off x="1076052" y="3235319"/>
              <a:ext cx="2134508" cy="707886"/>
            </a:xfrm>
            <a:prstGeom prst="rect">
              <a:avLst/>
            </a:prstGeom>
            <a:noFill/>
          </p:spPr>
          <p:txBody>
            <a:bodyPr wrap="square" rtlCol="0">
              <a:spAutoFit/>
            </a:bodyPr>
            <a:lstStyle/>
            <a:p>
              <a:r>
                <a:rPr lang="en-US" altLang="zh-CN" sz="2000" dirty="0">
                  <a:solidFill>
                    <a:schemeClr val="tx1"/>
                  </a:solidFill>
                  <a:latin typeface="+mj-lt"/>
                </a:rPr>
                <a:t>highly conductive</a:t>
              </a:r>
            </a:p>
            <a:p>
              <a:r>
                <a:rPr lang="en-US" altLang="zh-CN" sz="2000" dirty="0">
                  <a:solidFill>
                    <a:schemeClr val="tx1"/>
                  </a:solidFill>
                  <a:latin typeface="+mj-lt"/>
                </a:rPr>
                <a:t>polymer</a:t>
              </a:r>
              <a:endParaRPr lang="zh-CN" altLang="en-US" sz="2000" dirty="0">
                <a:solidFill>
                  <a:schemeClr val="tx1"/>
                </a:solidFill>
                <a:latin typeface="+mj-lt"/>
              </a:endParaRPr>
            </a:p>
          </p:txBody>
        </p:sp>
        <p:sp>
          <p:nvSpPr>
            <p:cNvPr id="38" name="TextBox 37">
              <a:extLst>
                <a:ext uri="{FF2B5EF4-FFF2-40B4-BE49-F238E27FC236}">
                  <a16:creationId xmlns:a16="http://schemas.microsoft.com/office/drawing/2014/main" id="{FC9DF1C5-0A01-DD73-5566-28A40AF991CE}"/>
                </a:ext>
              </a:extLst>
            </p:cNvPr>
            <p:cNvSpPr txBox="1"/>
            <p:nvPr/>
          </p:nvSpPr>
          <p:spPr>
            <a:xfrm>
              <a:off x="581523" y="3947877"/>
              <a:ext cx="2799852" cy="400110"/>
            </a:xfrm>
            <a:prstGeom prst="rect">
              <a:avLst/>
            </a:prstGeom>
            <a:noFill/>
          </p:spPr>
          <p:txBody>
            <a:bodyPr wrap="square" rtlCol="0">
              <a:spAutoFit/>
            </a:bodyPr>
            <a:lstStyle/>
            <a:p>
              <a:r>
                <a:rPr lang="en-US" altLang="zh-CN" sz="2000" dirty="0">
                  <a:solidFill>
                    <a:schemeClr val="tx1"/>
                  </a:solidFill>
                  <a:latin typeface="+mj-lt"/>
                </a:rPr>
                <a:t>polymer matrix + filler</a:t>
              </a:r>
              <a:endParaRPr lang="zh-CN" altLang="en-US" sz="2000" dirty="0">
                <a:solidFill>
                  <a:schemeClr val="tx1"/>
                </a:solidFill>
                <a:latin typeface="+mj-lt"/>
              </a:endParaRPr>
            </a:p>
          </p:txBody>
        </p:sp>
        <p:sp>
          <p:nvSpPr>
            <p:cNvPr id="47" name="Freeform: Shape 46">
              <a:extLst>
                <a:ext uri="{FF2B5EF4-FFF2-40B4-BE49-F238E27FC236}">
                  <a16:creationId xmlns:a16="http://schemas.microsoft.com/office/drawing/2014/main" id="{B718EC42-E1C8-5A9D-A3D0-947C806D833B}"/>
                </a:ext>
              </a:extLst>
            </p:cNvPr>
            <p:cNvSpPr/>
            <p:nvPr/>
          </p:nvSpPr>
          <p:spPr>
            <a:xfrm>
              <a:off x="814487" y="3495675"/>
              <a:ext cx="2566888" cy="428430"/>
            </a:xfrm>
            <a:custGeom>
              <a:avLst/>
              <a:gdLst>
                <a:gd name="connsiteX0" fmla="*/ 4663 w 2566888"/>
                <a:gd name="connsiteY0" fmla="*/ 66675 h 428430"/>
                <a:gd name="connsiteX1" fmla="*/ 223738 w 2566888"/>
                <a:gd name="connsiteY1" fmla="*/ 409575 h 428430"/>
                <a:gd name="connsiteX2" fmla="*/ 1452463 w 2566888"/>
                <a:gd name="connsiteY2" fmla="*/ 342900 h 428430"/>
                <a:gd name="connsiteX3" fmla="*/ 2566888 w 2566888"/>
                <a:gd name="connsiteY3" fmla="*/ 0 h 428430"/>
                <a:gd name="connsiteX4" fmla="*/ 2566888 w 2566888"/>
                <a:gd name="connsiteY4" fmla="*/ 0 h 42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888" h="428430">
                  <a:moveTo>
                    <a:pt x="4663" y="66675"/>
                  </a:moveTo>
                  <a:cubicBezTo>
                    <a:pt x="-6450" y="215106"/>
                    <a:pt x="-17562" y="363538"/>
                    <a:pt x="223738" y="409575"/>
                  </a:cubicBezTo>
                  <a:cubicBezTo>
                    <a:pt x="465038" y="455612"/>
                    <a:pt x="1061938" y="411162"/>
                    <a:pt x="1452463" y="342900"/>
                  </a:cubicBezTo>
                  <a:cubicBezTo>
                    <a:pt x="1842988" y="274638"/>
                    <a:pt x="2566888" y="0"/>
                    <a:pt x="2566888" y="0"/>
                  </a:cubicBezTo>
                  <a:lnTo>
                    <a:pt x="2566888" y="0"/>
                  </a:lnTo>
                </a:path>
              </a:pathLst>
            </a:custGeom>
            <a:noFill/>
            <a:ln w="19050">
              <a:solidFill>
                <a:srgbClr val="0054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1E655F58-3D98-2FC4-3C96-E19F5876610E}"/>
                </a:ext>
              </a:extLst>
            </p:cNvPr>
            <p:cNvSpPr txBox="1"/>
            <p:nvPr/>
          </p:nvSpPr>
          <p:spPr>
            <a:xfrm>
              <a:off x="792891" y="4346797"/>
              <a:ext cx="3044423" cy="369332"/>
            </a:xfrm>
            <a:prstGeom prst="rect">
              <a:avLst/>
            </a:prstGeom>
            <a:noFill/>
          </p:spPr>
          <p:txBody>
            <a:bodyPr wrap="none" rtlCol="0">
              <a:spAutoFit/>
            </a:bodyPr>
            <a:lstStyle/>
            <a:p>
              <a:r>
                <a:rPr lang="en-US" altLang="zh-CN" sz="1800" dirty="0">
                  <a:latin typeface="+mj-lt"/>
                </a:rPr>
                <a:t>nanocomposites; nanowires</a:t>
              </a:r>
              <a:endParaRPr lang="zh-CN" altLang="en-US" sz="1800" dirty="0">
                <a:latin typeface="+mj-lt"/>
              </a:endParaRPr>
            </a:p>
          </p:txBody>
        </p:sp>
        <p:sp>
          <p:nvSpPr>
            <p:cNvPr id="49" name="TextBox 48">
              <a:extLst>
                <a:ext uri="{FF2B5EF4-FFF2-40B4-BE49-F238E27FC236}">
                  <a16:creationId xmlns:a16="http://schemas.microsoft.com/office/drawing/2014/main" id="{00A91EB1-8F6A-AAC6-FF64-F853C1B701B2}"/>
                </a:ext>
              </a:extLst>
            </p:cNvPr>
            <p:cNvSpPr txBox="1"/>
            <p:nvPr/>
          </p:nvSpPr>
          <p:spPr>
            <a:xfrm>
              <a:off x="1357833" y="4665896"/>
              <a:ext cx="1871974" cy="830997"/>
            </a:xfrm>
            <a:prstGeom prst="rect">
              <a:avLst/>
            </a:prstGeom>
            <a:noFill/>
          </p:spPr>
          <p:txBody>
            <a:bodyPr wrap="square" rtlCol="0">
              <a:spAutoFit/>
            </a:bodyPr>
            <a:lstStyle/>
            <a:p>
              <a:r>
                <a:rPr lang="en-US" altLang="zh-CN" sz="1600" dirty="0">
                  <a:solidFill>
                    <a:schemeClr val="tx1"/>
                  </a:solidFill>
                  <a:latin typeface="+mj-lt"/>
                </a:rPr>
                <a:t>ceramic, metal,</a:t>
              </a:r>
            </a:p>
            <a:p>
              <a:r>
                <a:rPr lang="en-US" altLang="zh-CN" sz="1600" dirty="0">
                  <a:solidFill>
                    <a:schemeClr val="tx1"/>
                  </a:solidFill>
                  <a:latin typeface="+mj-lt"/>
                </a:rPr>
                <a:t>carbon nanotube,</a:t>
              </a:r>
            </a:p>
            <a:p>
              <a:r>
                <a:rPr lang="en-US" altLang="zh-CN" sz="1600" dirty="0">
                  <a:solidFill>
                    <a:schemeClr val="tx1"/>
                  </a:solidFill>
                  <a:latin typeface="+mj-lt"/>
                </a:rPr>
                <a:t>graphene, et.al</a:t>
              </a:r>
              <a:endParaRPr lang="zh-CN" altLang="en-US" sz="1600" dirty="0">
                <a:solidFill>
                  <a:schemeClr val="tx1"/>
                </a:solidFill>
                <a:latin typeface="+mj-lt"/>
              </a:endParaRPr>
            </a:p>
          </p:txBody>
        </p:sp>
      </p:grpSp>
      <p:cxnSp>
        <p:nvCxnSpPr>
          <p:cNvPr id="62" name="Straight Connector 61">
            <a:extLst>
              <a:ext uri="{FF2B5EF4-FFF2-40B4-BE49-F238E27FC236}">
                <a16:creationId xmlns:a16="http://schemas.microsoft.com/office/drawing/2014/main" id="{9E9551A8-08A7-4641-BDD6-3DEEE73DEBBE}"/>
              </a:ext>
            </a:extLst>
          </p:cNvPr>
          <p:cNvCxnSpPr>
            <a:cxnSpLocks/>
          </p:cNvCxnSpPr>
          <p:nvPr/>
        </p:nvCxnSpPr>
        <p:spPr>
          <a:xfrm rot="8700000">
            <a:off x="796059" y="3278706"/>
            <a:ext cx="1223983" cy="0"/>
          </a:xfrm>
          <a:prstGeom prst="line">
            <a:avLst/>
          </a:prstGeom>
          <a:ln w="25400">
            <a:solidFill>
              <a:srgbClr val="00548F"/>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7F4D03-AF35-FBC4-AE7A-7D30BD3CA0F2}"/>
              </a:ext>
            </a:extLst>
          </p:cNvPr>
          <p:cNvCxnSpPr>
            <a:cxnSpLocks/>
          </p:cNvCxnSpPr>
          <p:nvPr/>
        </p:nvCxnSpPr>
        <p:spPr>
          <a:xfrm rot="2100000">
            <a:off x="2402733" y="3279600"/>
            <a:ext cx="1223983" cy="0"/>
          </a:xfrm>
          <a:prstGeom prst="line">
            <a:avLst/>
          </a:prstGeom>
          <a:ln w="25400">
            <a:solidFill>
              <a:srgbClr val="00548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10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18</a:t>
            </a:fld>
            <a:endParaRPr lang="zh-CN" altLang="en-US" dirty="0">
              <a:latin typeface="Arial" panose="020B0604020202020204" pitchFamily="34" charset="0"/>
              <a:ea typeface="+mj-ea"/>
              <a:cs typeface="Arial" panose="020B0604020202020204" pitchFamily="34" charset="0"/>
            </a:endParaRPr>
          </a:p>
        </p:txBody>
      </p:sp>
      <p:pic>
        <p:nvPicPr>
          <p:cNvPr id="11" name="Picture 10">
            <a:extLst>
              <a:ext uri="{FF2B5EF4-FFF2-40B4-BE49-F238E27FC236}">
                <a16:creationId xmlns:a16="http://schemas.microsoft.com/office/drawing/2014/main" id="{F5A5E3DC-50A0-C44D-372D-5D3DC08DB9E7}"/>
              </a:ext>
            </a:extLst>
          </p:cNvPr>
          <p:cNvPicPr>
            <a:picLocks noChangeAspect="1"/>
          </p:cNvPicPr>
          <p:nvPr/>
        </p:nvPicPr>
        <p:blipFill>
          <a:blip r:embed="rId3"/>
          <a:stretch>
            <a:fillRect/>
          </a:stretch>
        </p:blipFill>
        <p:spPr>
          <a:xfrm>
            <a:off x="523613" y="1945937"/>
            <a:ext cx="3624019" cy="3262764"/>
          </a:xfrm>
          <a:prstGeom prst="rect">
            <a:avLst/>
          </a:prstGeom>
        </p:spPr>
      </p:pic>
      <p:pic>
        <p:nvPicPr>
          <p:cNvPr id="15" name="Picture 14">
            <a:extLst>
              <a:ext uri="{FF2B5EF4-FFF2-40B4-BE49-F238E27FC236}">
                <a16:creationId xmlns:a16="http://schemas.microsoft.com/office/drawing/2014/main" id="{A24FF016-A035-CCED-01E3-351A79207E92}"/>
              </a:ext>
            </a:extLst>
          </p:cNvPr>
          <p:cNvPicPr>
            <a:picLocks noChangeAspect="1"/>
          </p:cNvPicPr>
          <p:nvPr/>
        </p:nvPicPr>
        <p:blipFill>
          <a:blip r:embed="rId4"/>
          <a:stretch>
            <a:fillRect/>
          </a:stretch>
        </p:blipFill>
        <p:spPr>
          <a:xfrm>
            <a:off x="4859998" y="1917021"/>
            <a:ext cx="3768015" cy="3372643"/>
          </a:xfrm>
          <a:prstGeom prst="rect">
            <a:avLst/>
          </a:prstGeom>
        </p:spPr>
      </p:pic>
      <p:sp>
        <p:nvSpPr>
          <p:cNvPr id="16" name="Rectangle 18">
            <a:extLst>
              <a:ext uri="{FF2B5EF4-FFF2-40B4-BE49-F238E27FC236}">
                <a16:creationId xmlns:a16="http://schemas.microsoft.com/office/drawing/2014/main" id="{50653640-DFFA-37BA-6F8F-15FC775A3B25}"/>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17" name="テキスト ボックス 5">
            <a:extLst>
              <a:ext uri="{FF2B5EF4-FFF2-40B4-BE49-F238E27FC236}">
                <a16:creationId xmlns:a16="http://schemas.microsoft.com/office/drawing/2014/main" id="{75DC5C52-EBF2-59CA-0A4B-4553E8002581}"/>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Rog to explain pitch size setting</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493142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4904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Background</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73" name="テキスト ボックス 5">
            <a:extLst>
              <a:ext uri="{FF2B5EF4-FFF2-40B4-BE49-F238E27FC236}">
                <a16:creationId xmlns:a16="http://schemas.microsoft.com/office/drawing/2014/main" id="{CEABBFBE-1CBA-47FB-A1BC-9250220FD949}"/>
              </a:ext>
            </a:extLst>
          </p:cNvPr>
          <p:cNvSpPr txBox="1"/>
          <p:nvPr/>
        </p:nvSpPr>
        <p:spPr>
          <a:xfrm>
            <a:off x="180061" y="2925007"/>
            <a:ext cx="2943257" cy="646331"/>
          </a:xfrm>
          <a:prstGeom prst="rect">
            <a:avLst/>
          </a:prstGeom>
          <a:noFill/>
        </p:spPr>
        <p:txBody>
          <a:bodyPr wrap="square" rtlCol="0">
            <a:spAutoFit/>
          </a:bodyPr>
          <a:lstStyle/>
          <a:p>
            <a:pPr marR="0" lvl="0" algn="just" defTabSz="457200" rtl="0" eaLnBrk="1" fontAlgn="auto" latinLnBrk="0" hangingPunct="1">
              <a:lnSpc>
                <a:spcPct val="100000"/>
              </a:lnSpc>
              <a:spcBef>
                <a:spcPts val="0"/>
              </a:spcBef>
              <a:spcAft>
                <a:spcPts val="0"/>
              </a:spcAft>
              <a:buClrTx/>
              <a:buSzTx/>
              <a:tabLst/>
              <a:defRPr/>
            </a:pPr>
            <a:r>
              <a:rPr kumimoji="1" lang="en-US" altLang="zh-CN" sz="1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Thermal interface material (TIM) fills the air–gap</a:t>
            </a:r>
            <a:endParaRPr kumimoji="1" lang="ja-JP" altLang="en-US" sz="1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5" name="Group 14">
            <a:extLst>
              <a:ext uri="{FF2B5EF4-FFF2-40B4-BE49-F238E27FC236}">
                <a16:creationId xmlns:a16="http://schemas.microsoft.com/office/drawing/2014/main" id="{6421E0FD-2C05-C342-A3E9-DAFA697BBFF6}"/>
              </a:ext>
            </a:extLst>
          </p:cNvPr>
          <p:cNvGrpSpPr/>
          <p:nvPr/>
        </p:nvGrpSpPr>
        <p:grpSpPr>
          <a:xfrm>
            <a:off x="36063" y="908056"/>
            <a:ext cx="2675457" cy="1728401"/>
            <a:chOff x="-169235" y="711078"/>
            <a:chExt cx="2675457" cy="1728401"/>
          </a:xfrm>
        </p:grpSpPr>
        <p:pic>
          <p:nvPicPr>
            <p:cNvPr id="77" name="Picture 76">
              <a:extLst>
                <a:ext uri="{FF2B5EF4-FFF2-40B4-BE49-F238E27FC236}">
                  <a16:creationId xmlns:a16="http://schemas.microsoft.com/office/drawing/2014/main" id="{D844E481-DD5D-4D7E-AA3B-033167C5DA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52" y="711078"/>
              <a:ext cx="2112000" cy="1188000"/>
            </a:xfrm>
            <a:prstGeom prst="rect">
              <a:avLst/>
            </a:prstGeom>
          </p:spPr>
        </p:pic>
        <p:sp>
          <p:nvSpPr>
            <p:cNvPr id="78" name="TextBox 77">
              <a:extLst>
                <a:ext uri="{FF2B5EF4-FFF2-40B4-BE49-F238E27FC236}">
                  <a16:creationId xmlns:a16="http://schemas.microsoft.com/office/drawing/2014/main" id="{40AB3D37-3A02-4826-98F7-FD75823142D1}"/>
                </a:ext>
              </a:extLst>
            </p:cNvPr>
            <p:cNvSpPr txBox="1"/>
            <p:nvPr/>
          </p:nvSpPr>
          <p:spPr>
            <a:xfrm>
              <a:off x="-169235" y="1916259"/>
              <a:ext cx="2675457" cy="523220"/>
            </a:xfrm>
            <a:prstGeom prst="rect">
              <a:avLst/>
            </a:prstGeom>
            <a:noFill/>
          </p:spPr>
          <p:txBody>
            <a:bodyPr wrap="square" anchor="t">
              <a:spAutoFit/>
            </a:bodyPr>
            <a:lstStyle/>
            <a:p>
              <a:r>
                <a:rPr lang="en-US" altLang="zh-CN" sz="1400" dirty="0">
                  <a:solidFill>
                    <a:schemeClr val="tx1"/>
                  </a:solidFill>
                  <a:latin typeface="+mj-lt"/>
                  <a:cs typeface="Calibri" panose="020F0502020204030204" pitchFamily="34" charset="0"/>
                </a:rPr>
                <a:t>© </a:t>
              </a:r>
              <a:r>
                <a:rPr lang="en-US" altLang="zh-CN" sz="1400" dirty="0" err="1">
                  <a:solidFill>
                    <a:schemeClr val="tx1"/>
                  </a:solidFill>
                  <a:latin typeface="+mj-lt"/>
                  <a:cs typeface="Calibri" panose="020F0502020204030204" pitchFamily="34" charset="0"/>
                </a:rPr>
                <a:t>gamersnexus</a:t>
              </a:r>
              <a:endParaRPr lang="en-US" altLang="zh-CN" sz="1400" dirty="0">
                <a:solidFill>
                  <a:schemeClr val="tx1"/>
                </a:solidFill>
                <a:latin typeface="+mj-lt"/>
                <a:cs typeface="Calibri" panose="020F0502020204030204" pitchFamily="34" charset="0"/>
              </a:endParaRPr>
            </a:p>
            <a:p>
              <a:r>
                <a:rPr lang="en-US" altLang="zh-CN" sz="1400" dirty="0">
                  <a:solidFill>
                    <a:schemeClr val="tx1"/>
                  </a:solidFill>
                  <a:latin typeface="+mj-lt"/>
                  <a:cs typeface="Calibri" panose="020F0502020204030204" pitchFamily="34" charset="0"/>
                </a:rPr>
                <a:t>https://www.gamersnexus.net</a:t>
              </a:r>
              <a:endParaRPr lang="zh-CN" altLang="en-US" sz="1800" dirty="0">
                <a:solidFill>
                  <a:schemeClr val="tx1"/>
                </a:solidFill>
                <a:latin typeface="+mj-lt"/>
                <a:cs typeface="Calibri" panose="020F0502020204030204" pitchFamily="34" charset="0"/>
              </a:endParaRPr>
            </a:p>
          </p:txBody>
        </p:sp>
      </p:grpSp>
      <p:cxnSp>
        <p:nvCxnSpPr>
          <p:cNvPr id="7" name="Straight Arrow Connector 6">
            <a:extLst>
              <a:ext uri="{FF2B5EF4-FFF2-40B4-BE49-F238E27FC236}">
                <a16:creationId xmlns:a16="http://schemas.microsoft.com/office/drawing/2014/main" id="{A3181BC0-1484-65BE-6129-7225170935F1}"/>
              </a:ext>
            </a:extLst>
          </p:cNvPr>
          <p:cNvCxnSpPr>
            <a:cxnSpLocks/>
            <a:endCxn id="63" idx="1"/>
          </p:cNvCxnSpPr>
          <p:nvPr/>
        </p:nvCxnSpPr>
        <p:spPr>
          <a:xfrm>
            <a:off x="1260046" y="1659483"/>
            <a:ext cx="2188205" cy="1561953"/>
          </a:xfrm>
          <a:prstGeom prst="straightConnector1">
            <a:avLst/>
          </a:prstGeom>
          <a:ln w="28575">
            <a:solidFill>
              <a:srgbClr val="82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E011C4C-58F9-CCC1-9792-1E1DC20F96F6}"/>
              </a:ext>
            </a:extLst>
          </p:cNvPr>
          <p:cNvSpPr txBox="1"/>
          <p:nvPr/>
        </p:nvSpPr>
        <p:spPr>
          <a:xfrm>
            <a:off x="6420383" y="1155022"/>
            <a:ext cx="2300309" cy="400110"/>
          </a:xfrm>
          <a:prstGeom prst="rect">
            <a:avLst/>
          </a:prstGeom>
          <a:noFill/>
        </p:spPr>
        <p:txBody>
          <a:bodyPr wrap="square" rtlCol="0">
            <a:spAutoFit/>
          </a:bodyPr>
          <a:lstStyle/>
          <a:p>
            <a:r>
              <a:rPr lang="en-US" altLang="zh-CN" sz="2000" dirty="0">
                <a:solidFill>
                  <a:schemeClr val="tx1"/>
                </a:solidFill>
                <a:latin typeface="+mj-lt"/>
              </a:rPr>
              <a:t>ITR is very high</a:t>
            </a:r>
            <a:endParaRPr lang="zh-CN" altLang="en-US" sz="2000" dirty="0">
              <a:solidFill>
                <a:schemeClr val="tx1"/>
              </a:solidFill>
              <a:latin typeface="+mj-lt"/>
            </a:endParaRPr>
          </a:p>
        </p:txBody>
      </p:sp>
      <p:sp>
        <p:nvSpPr>
          <p:cNvPr id="19" name="TextBox 18">
            <a:extLst>
              <a:ext uri="{FF2B5EF4-FFF2-40B4-BE49-F238E27FC236}">
                <a16:creationId xmlns:a16="http://schemas.microsoft.com/office/drawing/2014/main" id="{CD34803B-8953-67EB-67FC-A950505E3DB4}"/>
              </a:ext>
            </a:extLst>
          </p:cNvPr>
          <p:cNvSpPr txBox="1"/>
          <p:nvPr/>
        </p:nvSpPr>
        <p:spPr>
          <a:xfrm>
            <a:off x="6420383" y="2930577"/>
            <a:ext cx="2300309" cy="400110"/>
          </a:xfrm>
          <a:prstGeom prst="rect">
            <a:avLst/>
          </a:prstGeom>
          <a:noFill/>
        </p:spPr>
        <p:txBody>
          <a:bodyPr wrap="square" rtlCol="0">
            <a:spAutoFit/>
          </a:bodyPr>
          <a:lstStyle/>
          <a:p>
            <a:r>
              <a:rPr lang="en-US" altLang="zh-CN" sz="2000" dirty="0">
                <a:solidFill>
                  <a:schemeClr val="tx1"/>
                </a:solidFill>
                <a:latin typeface="+mj-lt"/>
              </a:rPr>
              <a:t>ITR is decreased</a:t>
            </a:r>
            <a:endParaRPr lang="zh-CN" altLang="en-US" sz="2000" dirty="0">
              <a:solidFill>
                <a:schemeClr val="tx1"/>
              </a:solidFill>
              <a:latin typeface="+mj-lt"/>
            </a:endParaRPr>
          </a:p>
        </p:txBody>
      </p:sp>
      <p:grpSp>
        <p:nvGrpSpPr>
          <p:cNvPr id="25" name="Group 24">
            <a:extLst>
              <a:ext uri="{FF2B5EF4-FFF2-40B4-BE49-F238E27FC236}">
                <a16:creationId xmlns:a16="http://schemas.microsoft.com/office/drawing/2014/main" id="{8F3F20CF-748C-9463-7BCE-AEDCF858B7F1}"/>
              </a:ext>
            </a:extLst>
          </p:cNvPr>
          <p:cNvGrpSpPr/>
          <p:nvPr/>
        </p:nvGrpSpPr>
        <p:grpSpPr>
          <a:xfrm>
            <a:off x="3448251" y="693038"/>
            <a:ext cx="2853649" cy="3249646"/>
            <a:chOff x="2245895" y="693038"/>
            <a:chExt cx="2853649" cy="3249646"/>
          </a:xfrm>
        </p:grpSpPr>
        <p:grpSp>
          <p:nvGrpSpPr>
            <p:cNvPr id="58" name="Group 57">
              <a:extLst>
                <a:ext uri="{FF2B5EF4-FFF2-40B4-BE49-F238E27FC236}">
                  <a16:creationId xmlns:a16="http://schemas.microsoft.com/office/drawing/2014/main" id="{0EF068A5-1142-49D2-8E56-27A333C3DEE4}"/>
                </a:ext>
              </a:extLst>
            </p:cNvPr>
            <p:cNvGrpSpPr/>
            <p:nvPr/>
          </p:nvGrpSpPr>
          <p:grpSpPr>
            <a:xfrm>
              <a:off x="2245895" y="693038"/>
              <a:ext cx="2614101" cy="3249646"/>
              <a:chOff x="6047228" y="901658"/>
              <a:chExt cx="2614101" cy="3249646"/>
            </a:xfrm>
          </p:grpSpPr>
          <p:sp>
            <p:nvSpPr>
              <p:cNvPr id="59" name="右矢印 5">
                <a:extLst>
                  <a:ext uri="{FF2B5EF4-FFF2-40B4-BE49-F238E27FC236}">
                    <a16:creationId xmlns:a16="http://schemas.microsoft.com/office/drawing/2014/main" id="{89E79D51-6AB5-48FE-B4FB-C3C2218177AA}"/>
                  </a:ext>
                </a:extLst>
              </p:cNvPr>
              <p:cNvSpPr/>
              <p:nvPr/>
            </p:nvSpPr>
            <p:spPr>
              <a:xfrm rot="5400000" flipV="1">
                <a:off x="7141396" y="2362974"/>
                <a:ext cx="382050"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grpSp>
            <p:nvGrpSpPr>
              <p:cNvPr id="60" name="Group 59">
                <a:extLst>
                  <a:ext uri="{FF2B5EF4-FFF2-40B4-BE49-F238E27FC236}">
                    <a16:creationId xmlns:a16="http://schemas.microsoft.com/office/drawing/2014/main" id="{C0CFB748-9D21-45DB-A47C-F1516631F86A}"/>
                  </a:ext>
                </a:extLst>
              </p:cNvPr>
              <p:cNvGrpSpPr/>
              <p:nvPr/>
            </p:nvGrpSpPr>
            <p:grpSpPr>
              <a:xfrm>
                <a:off x="6047228" y="901658"/>
                <a:ext cx="2614101" cy="1442496"/>
                <a:chOff x="268779" y="1435261"/>
                <a:chExt cx="3795550" cy="2094435"/>
              </a:xfrm>
            </p:grpSpPr>
            <p:pic>
              <p:nvPicPr>
                <p:cNvPr id="68" name="図 11">
                  <a:extLst>
                    <a:ext uri="{FF2B5EF4-FFF2-40B4-BE49-F238E27FC236}">
                      <a16:creationId xmlns:a16="http://schemas.microsoft.com/office/drawing/2014/main" id="{D6D96671-21DD-4C45-B296-96194EA96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779" y="1435261"/>
                  <a:ext cx="3795550" cy="2094435"/>
                </a:xfrm>
                <a:prstGeom prst="rect">
                  <a:avLst/>
                </a:prstGeom>
              </p:spPr>
            </p:pic>
            <p:sp>
              <p:nvSpPr>
                <p:cNvPr id="69" name="テキスト ボックス 12">
                  <a:extLst>
                    <a:ext uri="{FF2B5EF4-FFF2-40B4-BE49-F238E27FC236}">
                      <a16:creationId xmlns:a16="http://schemas.microsoft.com/office/drawing/2014/main" id="{F108F65F-35F8-4565-B517-A54C8AC025B7}"/>
                    </a:ext>
                  </a:extLst>
                </p:cNvPr>
                <p:cNvSpPr txBox="1"/>
                <p:nvPr/>
              </p:nvSpPr>
              <p:spPr>
                <a:xfrm>
                  <a:off x="882853" y="2289565"/>
                  <a:ext cx="733624" cy="53625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mj-lt"/>
                      <a:ea typeface="ＭＳ Ｐゴシック" panose="020B0600070205080204" pitchFamily="50" charset="-128"/>
                      <a:cs typeface="Calibri" panose="020F0502020204030204" pitchFamily="34" charset="0"/>
                    </a:rPr>
                    <a:t>Air</a:t>
                  </a:r>
                  <a:endParaRPr kumimoji="1" lang="ja-JP" altLang="en-US" sz="2400" b="1" i="0" u="none" strike="noStrike" kern="1200" cap="none" spc="0" normalizeH="0" baseline="0" noProof="0" dirty="0">
                    <a:ln>
                      <a:noFill/>
                    </a:ln>
                    <a:solidFill>
                      <a:prstClr val="black"/>
                    </a:solidFill>
                    <a:effectLst/>
                    <a:uLnTx/>
                    <a:uFillTx/>
                    <a:latin typeface="+mj-lt"/>
                    <a:ea typeface="ＭＳ Ｐゴシック" panose="020B0600070205080204" pitchFamily="50" charset="-128"/>
                    <a:cs typeface="Calibri" panose="020F0502020204030204" pitchFamily="34" charset="0"/>
                  </a:endParaRPr>
                </a:p>
              </p:txBody>
            </p:sp>
            <p:cxnSp>
              <p:nvCxnSpPr>
                <p:cNvPr id="70" name="直線矢印コネクタ 13">
                  <a:extLst>
                    <a:ext uri="{FF2B5EF4-FFF2-40B4-BE49-F238E27FC236}">
                      <a16:creationId xmlns:a16="http://schemas.microsoft.com/office/drawing/2014/main" id="{2322BACB-2E24-476A-AC87-86AF7A457E96}"/>
                    </a:ext>
                  </a:extLst>
                </p:cNvPr>
                <p:cNvCxnSpPr>
                  <a:cxnSpLocks/>
                </p:cNvCxnSpPr>
                <p:nvPr/>
              </p:nvCxnSpPr>
              <p:spPr>
                <a:xfrm flipV="1">
                  <a:off x="2290056" y="1947326"/>
                  <a:ext cx="3717" cy="1241715"/>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14">
                  <a:extLst>
                    <a:ext uri="{FF2B5EF4-FFF2-40B4-BE49-F238E27FC236}">
                      <a16:creationId xmlns:a16="http://schemas.microsoft.com/office/drawing/2014/main" id="{62B8496E-775E-4E44-9FA0-85F1E64EB1FA}"/>
                    </a:ext>
                  </a:extLst>
                </p:cNvPr>
                <p:cNvCxnSpPr>
                  <a:cxnSpLocks/>
                </p:cNvCxnSpPr>
                <p:nvPr/>
              </p:nvCxnSpPr>
              <p:spPr>
                <a:xfrm flipV="1">
                  <a:off x="3219984" y="2482478"/>
                  <a:ext cx="0" cy="461878"/>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15">
                  <a:extLst>
                    <a:ext uri="{FF2B5EF4-FFF2-40B4-BE49-F238E27FC236}">
                      <a16:creationId xmlns:a16="http://schemas.microsoft.com/office/drawing/2014/main" id="{6E9BA631-8875-4D7C-9758-87F68B2CE64D}"/>
                    </a:ext>
                  </a:extLst>
                </p:cNvPr>
                <p:cNvCxnSpPr>
                  <a:cxnSpLocks/>
                </p:cNvCxnSpPr>
                <p:nvPr/>
              </p:nvCxnSpPr>
              <p:spPr>
                <a:xfrm flipV="1">
                  <a:off x="768616" y="2790036"/>
                  <a:ext cx="3611" cy="385648"/>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A420E64-6B32-4F1A-90D1-A65546341B6D}"/>
                  </a:ext>
                </a:extLst>
              </p:cNvPr>
              <p:cNvGrpSpPr/>
              <p:nvPr/>
            </p:nvGrpSpPr>
            <p:grpSpPr>
              <a:xfrm>
                <a:off x="6047228" y="2708808"/>
                <a:ext cx="2570386" cy="1442496"/>
                <a:chOff x="5231861" y="1413028"/>
                <a:chExt cx="3732078" cy="2094435"/>
              </a:xfrm>
            </p:grpSpPr>
            <p:sp>
              <p:nvSpPr>
                <p:cNvPr id="62" name="正方形/長方形 17">
                  <a:extLst>
                    <a:ext uri="{FF2B5EF4-FFF2-40B4-BE49-F238E27FC236}">
                      <a16:creationId xmlns:a16="http://schemas.microsoft.com/office/drawing/2014/main" id="{B5C5A2EE-0480-4077-85A8-89EFC764717A}"/>
                    </a:ext>
                  </a:extLst>
                </p:cNvPr>
                <p:cNvSpPr/>
                <p:nvPr/>
              </p:nvSpPr>
              <p:spPr>
                <a:xfrm flipV="1">
                  <a:off x="5231861" y="1413028"/>
                  <a:ext cx="3732078" cy="2094434"/>
                </a:xfrm>
                <a:prstGeom prst="rect">
                  <a:avLst/>
                </a:prstGeom>
                <a:solidFill>
                  <a:schemeClr val="accent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pic>
              <p:nvPicPr>
                <p:cNvPr id="63" name="図 19">
                  <a:extLst>
                    <a:ext uri="{FF2B5EF4-FFF2-40B4-BE49-F238E27FC236}">
                      <a16:creationId xmlns:a16="http://schemas.microsoft.com/office/drawing/2014/main" id="{4218A933-F28B-421D-B45C-271116E9D7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1861" y="1413028"/>
                  <a:ext cx="3732078" cy="2094435"/>
                </a:xfrm>
                <a:prstGeom prst="rect">
                  <a:avLst/>
                </a:prstGeom>
              </p:spPr>
            </p:pic>
            <p:sp>
              <p:nvSpPr>
                <p:cNvPr id="64" name="テキスト ボックス 20">
                  <a:extLst>
                    <a:ext uri="{FF2B5EF4-FFF2-40B4-BE49-F238E27FC236}">
                      <a16:creationId xmlns:a16="http://schemas.microsoft.com/office/drawing/2014/main" id="{F67AADE1-E5DA-4A1F-A261-9949B03A8D29}"/>
                    </a:ext>
                  </a:extLst>
                </p:cNvPr>
                <p:cNvSpPr txBox="1"/>
                <p:nvPr/>
              </p:nvSpPr>
              <p:spPr>
                <a:xfrm>
                  <a:off x="5810290" y="2246775"/>
                  <a:ext cx="1036436" cy="536252"/>
                </a:xfrm>
                <a:prstGeom prst="rect">
                  <a:avLst/>
                </a:prstGeom>
                <a:solidFill>
                  <a:schemeClr val="bg1">
                    <a:lumMod val="85000"/>
                    <a:alpha val="8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820000"/>
                      </a:solidFill>
                      <a:effectLst/>
                      <a:uLnTx/>
                      <a:uFillTx/>
                      <a:latin typeface="+mj-lt"/>
                      <a:ea typeface="ＭＳ Ｐゴシック" panose="020B0600070205080204" pitchFamily="50" charset="-128"/>
                      <a:cs typeface="Calibri" panose="020F0502020204030204" pitchFamily="34" charset="0"/>
                    </a:rPr>
                    <a:t>TIM</a:t>
                  </a:r>
                  <a:endParaRPr kumimoji="1" lang="ja-JP" altLang="en-US" sz="2800" b="1" i="0" u="none" strike="noStrike" kern="1200" cap="none" spc="0" normalizeH="0" baseline="0" noProof="0" dirty="0">
                    <a:ln>
                      <a:noFill/>
                    </a:ln>
                    <a:solidFill>
                      <a:srgbClr val="820000"/>
                    </a:solidFill>
                    <a:effectLst/>
                    <a:uLnTx/>
                    <a:uFillTx/>
                    <a:latin typeface="+mj-lt"/>
                    <a:ea typeface="ＭＳ Ｐゴシック" panose="020B0600070205080204" pitchFamily="50" charset="-128"/>
                    <a:cs typeface="Calibri" panose="020F0502020204030204" pitchFamily="34" charset="0"/>
                  </a:endParaRPr>
                </a:p>
              </p:txBody>
            </p:sp>
            <p:cxnSp>
              <p:nvCxnSpPr>
                <p:cNvPr id="65" name="直線矢印コネクタ 21">
                  <a:extLst>
                    <a:ext uri="{FF2B5EF4-FFF2-40B4-BE49-F238E27FC236}">
                      <a16:creationId xmlns:a16="http://schemas.microsoft.com/office/drawing/2014/main" id="{0ACC91E8-D902-40F3-9F34-12DB29A57CC4}"/>
                    </a:ext>
                  </a:extLst>
                </p:cNvPr>
                <p:cNvCxnSpPr>
                  <a:cxnSpLocks/>
                </p:cNvCxnSpPr>
                <p:nvPr/>
              </p:nvCxnSpPr>
              <p:spPr>
                <a:xfrm flipH="1" flipV="1">
                  <a:off x="7225451" y="1935905"/>
                  <a:ext cx="7435" cy="1250047"/>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22">
                  <a:extLst>
                    <a:ext uri="{FF2B5EF4-FFF2-40B4-BE49-F238E27FC236}">
                      <a16:creationId xmlns:a16="http://schemas.microsoft.com/office/drawing/2014/main" id="{FCFDFAFA-C405-4980-A2F0-4B0474BAD146}"/>
                    </a:ext>
                  </a:extLst>
                </p:cNvPr>
                <p:cNvCxnSpPr>
                  <a:cxnSpLocks/>
                </p:cNvCxnSpPr>
                <p:nvPr/>
              </p:nvCxnSpPr>
              <p:spPr>
                <a:xfrm flipH="1" flipV="1">
                  <a:off x="5679149" y="1938995"/>
                  <a:ext cx="28490" cy="1149946"/>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23">
                  <a:extLst>
                    <a:ext uri="{FF2B5EF4-FFF2-40B4-BE49-F238E27FC236}">
                      <a16:creationId xmlns:a16="http://schemas.microsoft.com/office/drawing/2014/main" id="{7462A44B-EC51-4B20-9D80-E71581F805A2}"/>
                    </a:ext>
                  </a:extLst>
                </p:cNvPr>
                <p:cNvCxnSpPr>
                  <a:cxnSpLocks/>
                </p:cNvCxnSpPr>
                <p:nvPr/>
              </p:nvCxnSpPr>
              <p:spPr>
                <a:xfrm flipH="1" flipV="1">
                  <a:off x="8140196" y="2043900"/>
                  <a:ext cx="7435" cy="1149946"/>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7" name="Block Arc 16">
              <a:extLst>
                <a:ext uri="{FF2B5EF4-FFF2-40B4-BE49-F238E27FC236}">
                  <a16:creationId xmlns:a16="http://schemas.microsoft.com/office/drawing/2014/main" id="{50A0743F-EE71-94CF-E531-07E20E916905}"/>
                </a:ext>
              </a:extLst>
            </p:cNvPr>
            <p:cNvSpPr/>
            <p:nvPr/>
          </p:nvSpPr>
          <p:spPr>
            <a:xfrm rot="5400000">
              <a:off x="4548520" y="1136771"/>
              <a:ext cx="702199" cy="396000"/>
            </a:xfrm>
            <a:prstGeom prst="blockArc">
              <a:avLst/>
            </a:prstGeom>
            <a:solidFill>
              <a:srgbClr val="005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Block Arc 19">
              <a:extLst>
                <a:ext uri="{FF2B5EF4-FFF2-40B4-BE49-F238E27FC236}">
                  <a16:creationId xmlns:a16="http://schemas.microsoft.com/office/drawing/2014/main" id="{38C1BA10-EB7D-8423-62C6-9243A7FC0320}"/>
                </a:ext>
              </a:extLst>
            </p:cNvPr>
            <p:cNvSpPr/>
            <p:nvPr/>
          </p:nvSpPr>
          <p:spPr>
            <a:xfrm rot="5400000">
              <a:off x="4550444" y="2937563"/>
              <a:ext cx="702199" cy="396000"/>
            </a:xfrm>
            <a:prstGeom prst="blockArc">
              <a:avLst/>
            </a:prstGeom>
            <a:solidFill>
              <a:srgbClr val="005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TextBox 28">
            <a:extLst>
              <a:ext uri="{FF2B5EF4-FFF2-40B4-BE49-F238E27FC236}">
                <a16:creationId xmlns:a16="http://schemas.microsoft.com/office/drawing/2014/main" id="{0A5D5A49-D416-8888-DF05-F991AEA969F4}"/>
              </a:ext>
            </a:extLst>
          </p:cNvPr>
          <p:cNvSpPr txBox="1"/>
          <p:nvPr/>
        </p:nvSpPr>
        <p:spPr>
          <a:xfrm>
            <a:off x="6130182" y="1763686"/>
            <a:ext cx="3193752" cy="369332"/>
          </a:xfrm>
          <a:prstGeom prst="rect">
            <a:avLst/>
          </a:prstGeom>
          <a:noFill/>
        </p:spPr>
        <p:txBody>
          <a:bodyPr wrap="square" rtlCol="0">
            <a:spAutoFit/>
          </a:bodyPr>
          <a:lstStyle/>
          <a:p>
            <a:r>
              <a:rPr lang="en-US" altLang="zh-CN" sz="1800" dirty="0">
                <a:solidFill>
                  <a:schemeClr val="tx1"/>
                </a:solidFill>
                <a:latin typeface="+mj-lt"/>
              </a:rPr>
              <a:t>interface thermal resistance</a:t>
            </a:r>
            <a:endParaRPr lang="zh-CN" altLang="en-US" sz="1800" dirty="0">
              <a:solidFill>
                <a:schemeClr val="tx1"/>
              </a:solidFill>
              <a:latin typeface="+mj-lt"/>
            </a:endParaRPr>
          </a:p>
        </p:txBody>
      </p:sp>
      <p:cxnSp>
        <p:nvCxnSpPr>
          <p:cNvPr id="31" name="Straight Connector 30">
            <a:extLst>
              <a:ext uri="{FF2B5EF4-FFF2-40B4-BE49-F238E27FC236}">
                <a16:creationId xmlns:a16="http://schemas.microsoft.com/office/drawing/2014/main" id="{7EF01B4F-7A7B-9249-E2DE-6724FB58B9E2}"/>
              </a:ext>
            </a:extLst>
          </p:cNvPr>
          <p:cNvCxnSpPr/>
          <p:nvPr/>
        </p:nvCxnSpPr>
        <p:spPr>
          <a:xfrm>
            <a:off x="6780378" y="1518922"/>
            <a:ext cx="0" cy="288000"/>
          </a:xfrm>
          <a:prstGeom prst="line">
            <a:avLst/>
          </a:prstGeom>
          <a:ln w="28575">
            <a:solidFill>
              <a:srgbClr val="820000"/>
            </a:solidFill>
            <a:prstDash val="sys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94A3E43-C009-5773-F0EA-4BB9251C7EFC}"/>
              </a:ext>
            </a:extLst>
          </p:cNvPr>
          <p:cNvGrpSpPr/>
          <p:nvPr/>
        </p:nvGrpSpPr>
        <p:grpSpPr>
          <a:xfrm>
            <a:off x="196832" y="4746079"/>
            <a:ext cx="8912239" cy="1354582"/>
            <a:chOff x="90505" y="4746079"/>
            <a:chExt cx="8680750" cy="1354582"/>
          </a:xfrm>
        </p:grpSpPr>
        <p:grpSp>
          <p:nvGrpSpPr>
            <p:cNvPr id="35" name="Group 34">
              <a:extLst>
                <a:ext uri="{FF2B5EF4-FFF2-40B4-BE49-F238E27FC236}">
                  <a16:creationId xmlns:a16="http://schemas.microsoft.com/office/drawing/2014/main" id="{641D6FCC-3792-A930-CDFF-B260568C8AF2}"/>
                </a:ext>
              </a:extLst>
            </p:cNvPr>
            <p:cNvGrpSpPr/>
            <p:nvPr/>
          </p:nvGrpSpPr>
          <p:grpSpPr>
            <a:xfrm>
              <a:off x="90505" y="4746079"/>
              <a:ext cx="3601251" cy="1354582"/>
              <a:chOff x="90505" y="4508985"/>
              <a:chExt cx="3601251" cy="1354582"/>
            </a:xfrm>
          </p:grpSpPr>
          <p:sp>
            <p:nvSpPr>
              <p:cNvPr id="75" name="TextBox 74">
                <a:extLst>
                  <a:ext uri="{FF2B5EF4-FFF2-40B4-BE49-F238E27FC236}">
                    <a16:creationId xmlns:a16="http://schemas.microsoft.com/office/drawing/2014/main" id="{3337D51A-B8D4-40F6-AC19-EFB755E7435B}"/>
                  </a:ext>
                </a:extLst>
              </p:cNvPr>
              <p:cNvSpPr txBox="1"/>
              <p:nvPr/>
            </p:nvSpPr>
            <p:spPr>
              <a:xfrm>
                <a:off x="90505" y="4622582"/>
                <a:ext cx="3601251" cy="1169551"/>
              </a:xfrm>
              <a:prstGeom prst="rect">
                <a:avLst/>
              </a:prstGeom>
              <a:noFill/>
              <a:ln w="31750" cap="sq">
                <a:noFill/>
              </a:ln>
            </p:spPr>
            <p:txBody>
              <a:bodyPr wrap="square" rtlCol="0">
                <a:spAutoFit/>
              </a:bodyPr>
              <a:lstStyle/>
              <a:p>
                <a:pPr marL="342900" indent="-342900">
                  <a:spcAft>
                    <a:spcPts val="600"/>
                  </a:spcAft>
                  <a:buFont typeface="Arial" panose="020B0604020202020204" pitchFamily="34" charset="0"/>
                  <a:buChar char="•"/>
                </a:pPr>
                <a:r>
                  <a:rPr lang="en-US" altLang="zh-CN" sz="2000" dirty="0">
                    <a:solidFill>
                      <a:schemeClr val="tx1"/>
                    </a:solidFill>
                    <a:latin typeface="+mj-lt"/>
                  </a:rPr>
                  <a:t>size of semiconductors</a:t>
                </a:r>
              </a:p>
              <a:p>
                <a:pPr marL="342900" indent="-342900">
                  <a:spcAft>
                    <a:spcPts val="600"/>
                  </a:spcAft>
                  <a:buFont typeface="Arial" panose="020B0604020202020204" pitchFamily="34" charset="0"/>
                  <a:buChar char="•"/>
                </a:pPr>
                <a:r>
                  <a:rPr lang="en-US" altLang="zh-CN" sz="2000" dirty="0">
                    <a:solidFill>
                      <a:schemeClr val="tx1"/>
                    </a:solidFill>
                    <a:latin typeface="+mj-lt"/>
                  </a:rPr>
                  <a:t>density of heat dissipation</a:t>
                </a:r>
              </a:p>
              <a:p>
                <a:pPr marL="342900" indent="-342900">
                  <a:spcAft>
                    <a:spcPts val="600"/>
                  </a:spcAft>
                  <a:buFont typeface="Arial" panose="020B0604020202020204" pitchFamily="34" charset="0"/>
                  <a:buChar char="•"/>
                </a:pPr>
                <a:r>
                  <a:rPr lang="en-US" altLang="zh-CN" sz="2000" dirty="0">
                    <a:solidFill>
                      <a:schemeClr val="tx1"/>
                    </a:solidFill>
                    <a:latin typeface="+mj-lt"/>
                  </a:rPr>
                  <a:t>significance of ITR</a:t>
                </a:r>
                <a:endParaRPr lang="zh-CN" altLang="en-US" sz="2000" dirty="0">
                  <a:solidFill>
                    <a:schemeClr val="tx1"/>
                  </a:solidFill>
                  <a:latin typeface="+mj-lt"/>
                </a:endParaRPr>
              </a:p>
            </p:txBody>
          </p:sp>
          <p:cxnSp>
            <p:nvCxnSpPr>
              <p:cNvPr id="79" name="Straight Arrow Connector 78">
                <a:extLst>
                  <a:ext uri="{FF2B5EF4-FFF2-40B4-BE49-F238E27FC236}">
                    <a16:creationId xmlns:a16="http://schemas.microsoft.com/office/drawing/2014/main" id="{5A796A5B-B2E9-4C66-A4BE-577D5BE248EB}"/>
                  </a:ext>
                </a:extLst>
              </p:cNvPr>
              <p:cNvCxnSpPr>
                <a:cxnSpLocks/>
              </p:cNvCxnSpPr>
              <p:nvPr/>
            </p:nvCxnSpPr>
            <p:spPr>
              <a:xfrm>
                <a:off x="3237918" y="4662509"/>
                <a:ext cx="0" cy="298914"/>
              </a:xfrm>
              <a:prstGeom prst="straightConnector1">
                <a:avLst/>
              </a:prstGeom>
              <a:ln w="254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ABE702E-E5B4-476C-BC89-F17CBEDBD0C8}"/>
                  </a:ext>
                </a:extLst>
              </p:cNvPr>
              <p:cNvCxnSpPr/>
              <p:nvPr/>
            </p:nvCxnSpPr>
            <p:spPr>
              <a:xfrm>
                <a:off x="3440356" y="5033912"/>
                <a:ext cx="0" cy="298914"/>
              </a:xfrm>
              <a:prstGeom prst="straightConnector1">
                <a:avLst/>
              </a:prstGeom>
              <a:ln w="25400">
                <a:solidFill>
                  <a:srgbClr val="00548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00A41E-9C21-4B47-A158-2E67B02C879F}"/>
                  </a:ext>
                </a:extLst>
              </p:cNvPr>
              <p:cNvCxnSpPr>
                <a:cxnSpLocks/>
              </p:cNvCxnSpPr>
              <p:nvPr/>
            </p:nvCxnSpPr>
            <p:spPr>
              <a:xfrm>
                <a:off x="2728172" y="5418448"/>
                <a:ext cx="0" cy="298800"/>
              </a:xfrm>
              <a:prstGeom prst="straightConnector1">
                <a:avLst/>
              </a:prstGeom>
              <a:ln w="25400">
                <a:solidFill>
                  <a:srgbClr val="00548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79B781F4-A307-472F-939A-DE63615CA6F8}"/>
                  </a:ext>
                </a:extLst>
              </p:cNvPr>
              <p:cNvSpPr/>
              <p:nvPr/>
            </p:nvSpPr>
            <p:spPr>
              <a:xfrm>
                <a:off x="109556" y="4508985"/>
                <a:ext cx="3483225" cy="1354582"/>
              </a:xfrm>
              <a:prstGeom prst="roundRect">
                <a:avLst/>
              </a:prstGeom>
              <a:noFill/>
              <a:ln w="19050">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右矢印 5">
              <a:extLst>
                <a:ext uri="{FF2B5EF4-FFF2-40B4-BE49-F238E27FC236}">
                  <a16:creationId xmlns:a16="http://schemas.microsoft.com/office/drawing/2014/main" id="{D2AE22AE-E21A-D941-21D6-42EE0BB6B73B}"/>
                </a:ext>
              </a:extLst>
            </p:cNvPr>
            <p:cNvSpPr/>
            <p:nvPr/>
          </p:nvSpPr>
          <p:spPr>
            <a:xfrm flipV="1">
              <a:off x="3745683" y="5263709"/>
              <a:ext cx="648000"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sp>
          <p:nvSpPr>
            <p:cNvPr id="27" name="TextBox 26">
              <a:extLst>
                <a:ext uri="{FF2B5EF4-FFF2-40B4-BE49-F238E27FC236}">
                  <a16:creationId xmlns:a16="http://schemas.microsoft.com/office/drawing/2014/main" id="{EFBBC4B2-360B-6AD9-9ED1-5538589555A4}"/>
                </a:ext>
              </a:extLst>
            </p:cNvPr>
            <p:cNvSpPr txBox="1"/>
            <p:nvPr/>
          </p:nvSpPr>
          <p:spPr>
            <a:xfrm>
              <a:off x="4483012" y="4947579"/>
              <a:ext cx="4288243" cy="1015663"/>
            </a:xfrm>
            <a:prstGeom prst="rect">
              <a:avLst/>
            </a:prstGeom>
            <a:noFill/>
          </p:spPr>
          <p:txBody>
            <a:bodyPr wrap="square">
              <a:spAutoFit/>
            </a:bodyPr>
            <a:lstStyle/>
            <a:p>
              <a:pPr algn="ctr"/>
              <a:r>
                <a:rPr lang="en-US" altLang="zh-CN" sz="2000" dirty="0">
                  <a:solidFill>
                    <a:schemeClr val="tx1"/>
                  </a:solidFill>
                  <a:latin typeface="+mj-lt"/>
                </a:rPr>
                <a:t>Understanding thermal transport mechanism at the interface of </a:t>
              </a:r>
            </a:p>
            <a:p>
              <a:pPr algn="ctr"/>
              <a:r>
                <a:rPr lang="en-US" altLang="zh-CN" sz="2000" dirty="0">
                  <a:solidFill>
                    <a:schemeClr val="tx1"/>
                  </a:solidFill>
                  <a:latin typeface="+mj-lt"/>
                </a:rPr>
                <a:t>solid-TIM at </a:t>
              </a:r>
              <a:r>
                <a:rPr lang="en-US" altLang="zh-CN" sz="2000" dirty="0" err="1">
                  <a:solidFill>
                    <a:schemeClr val="tx1"/>
                  </a:solidFill>
                  <a:latin typeface="+mj-lt"/>
                </a:rPr>
                <a:t>nano</a:t>
              </a:r>
              <a:r>
                <a:rPr lang="en-US" altLang="zh-CN" sz="2000" dirty="0">
                  <a:solidFill>
                    <a:schemeClr val="tx1"/>
                  </a:solidFill>
                  <a:latin typeface="+mj-lt"/>
                </a:rPr>
                <a:t> scale is essential</a:t>
              </a:r>
              <a:endParaRPr lang="zh-CN" altLang="en-US" sz="2000" dirty="0">
                <a:solidFill>
                  <a:schemeClr val="tx1"/>
                </a:solidFill>
                <a:latin typeface="+mj-lt"/>
              </a:endParaRPr>
            </a:p>
          </p:txBody>
        </p:sp>
      </p:grpSp>
      <p:sp>
        <p:nvSpPr>
          <p:cNvPr id="36" name="テキスト ボックス 5">
            <a:extLst>
              <a:ext uri="{FF2B5EF4-FFF2-40B4-BE49-F238E27FC236}">
                <a16:creationId xmlns:a16="http://schemas.microsoft.com/office/drawing/2014/main" id="{F2FE96F1-4F1A-5B89-F1E7-0AE611FFB035}"/>
              </a:ext>
            </a:extLst>
          </p:cNvPr>
          <p:cNvSpPr txBox="1"/>
          <p:nvPr/>
        </p:nvSpPr>
        <p:spPr>
          <a:xfrm>
            <a:off x="127010" y="4241071"/>
            <a:ext cx="3725000" cy="400110"/>
          </a:xfrm>
          <a:prstGeom prst="rect">
            <a:avLst/>
          </a:prstGeom>
          <a:noFill/>
        </p:spPr>
        <p:txBody>
          <a:bodyPr wrap="square" rtlCol="0">
            <a:spAutoFit/>
          </a:bodyPr>
          <a:lstStyle/>
          <a:p>
            <a:pPr marR="0" lvl="0" algn="just" defTabSz="457200" rtl="0" eaLnBrk="1" fontAlgn="auto" latinLnBrk="0" hangingPunct="1">
              <a:lnSpc>
                <a:spcPct val="100000"/>
              </a:lnSpc>
              <a:spcBef>
                <a:spcPts val="0"/>
              </a:spcBef>
              <a:spcAft>
                <a:spcPts val="0"/>
              </a:spcAft>
              <a:buClrTx/>
              <a:buSzTx/>
              <a:tabLst/>
              <a:defRPr/>
            </a:pPr>
            <a:r>
              <a:rPr kumimoji="1" lang="en-US" altLang="zh-CN" sz="200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rPr>
              <a:t>Billions transistors in one </a:t>
            </a:r>
            <a:r>
              <a:rPr kumimoji="1" lang="en-US" altLang="zh-CN"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c</a:t>
            </a:r>
            <a:r>
              <a:rPr kumimoji="1" lang="en-US" altLang="zh-CN" sz="200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rPr>
              <a:t>hip</a:t>
            </a:r>
            <a:endParaRPr kumimoji="1" lang="ja-JP" altLang="en-US" sz="200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51007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19</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Negative ITR</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TextBox 12">
            <a:extLst>
              <a:ext uri="{FF2B5EF4-FFF2-40B4-BE49-F238E27FC236}">
                <a16:creationId xmlns:a16="http://schemas.microsoft.com/office/drawing/2014/main" id="{EB8D15D2-3CB7-32F5-E310-7AF1A8184E0C}"/>
              </a:ext>
            </a:extLst>
          </p:cNvPr>
          <p:cNvSpPr txBox="1"/>
          <p:nvPr/>
        </p:nvSpPr>
        <p:spPr>
          <a:xfrm>
            <a:off x="28674" y="621039"/>
            <a:ext cx="4327329" cy="461665"/>
          </a:xfrm>
          <a:prstGeom prst="rect">
            <a:avLst/>
          </a:prstGeom>
          <a:noFill/>
        </p:spPr>
        <p:txBody>
          <a:bodyPr wrap="square">
            <a:spAutoFit/>
          </a:bodyPr>
          <a:lstStyle/>
          <a:p>
            <a:pPr marL="342900" indent="-342900" eaLnBrk="1" fontAlgn="auto" hangingPunct="1">
              <a:spcBef>
                <a:spcPct val="20000"/>
              </a:spcBef>
              <a:spcAft>
                <a:spcPts val="0"/>
              </a:spcAft>
              <a:buFont typeface="Wingdings" pitchFamily="2" charset="2"/>
              <a:buChar char="l"/>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linear fitting of </a:t>
            </a:r>
            <a:r>
              <a:rPr kumimoji="1" lang="en-US" altLang="ja-JP" sz="2400" i="1" dirty="0">
                <a:solidFill>
                  <a:srgbClr val="00548F"/>
                </a:solidFill>
                <a:latin typeface="Arial" pitchFamily="34" charset="0"/>
                <a:ea typeface="ＭＳ Ｐゴシック" panose="020B0600070205080204" pitchFamily="34" charset="-128"/>
                <a:cs typeface="Arial" pitchFamily="34" charset="0"/>
              </a:rPr>
              <a:t>T</a:t>
            </a:r>
            <a:endParaRPr kumimoji="1" lang="en-US" altLang="ja-JP" sz="2400" i="1"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endParaRPr>
          </a:p>
        </p:txBody>
      </p:sp>
      <p:pic>
        <p:nvPicPr>
          <p:cNvPr id="7" name="Graphic 6">
            <a:extLst>
              <a:ext uri="{FF2B5EF4-FFF2-40B4-BE49-F238E27FC236}">
                <a16:creationId xmlns:a16="http://schemas.microsoft.com/office/drawing/2014/main" id="{540AC141-A590-8FC7-1195-A762C80B7A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1091" y="1196956"/>
            <a:ext cx="6381818" cy="5400000"/>
          </a:xfrm>
          <a:prstGeom prst="rect">
            <a:avLst/>
          </a:prstGeom>
        </p:spPr>
      </p:pic>
      <p:sp>
        <p:nvSpPr>
          <p:cNvPr id="9" name="Left Brace 8">
            <a:extLst>
              <a:ext uri="{FF2B5EF4-FFF2-40B4-BE49-F238E27FC236}">
                <a16:creationId xmlns:a16="http://schemas.microsoft.com/office/drawing/2014/main" id="{A5BF6E4C-3763-1ACF-4070-615984621776}"/>
              </a:ext>
            </a:extLst>
          </p:cNvPr>
          <p:cNvSpPr/>
          <p:nvPr/>
        </p:nvSpPr>
        <p:spPr>
          <a:xfrm>
            <a:off x="4352487" y="4343861"/>
            <a:ext cx="143998" cy="359995"/>
          </a:xfrm>
          <a:prstGeom prst="leftBrace">
            <a:avLst/>
          </a:prstGeom>
          <a:ln w="31750">
            <a:solidFill>
              <a:srgbClr val="82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Straight Arrow Connector 16">
            <a:extLst>
              <a:ext uri="{FF2B5EF4-FFF2-40B4-BE49-F238E27FC236}">
                <a16:creationId xmlns:a16="http://schemas.microsoft.com/office/drawing/2014/main" id="{103E3EE8-6E4C-B3FF-CDA2-C72E905F9BD9}"/>
              </a:ext>
            </a:extLst>
          </p:cNvPr>
          <p:cNvCxnSpPr>
            <a:cxnSpLocks/>
          </p:cNvCxnSpPr>
          <p:nvPr/>
        </p:nvCxnSpPr>
        <p:spPr>
          <a:xfrm flipH="1" flipV="1">
            <a:off x="3967460" y="3572998"/>
            <a:ext cx="367237" cy="950860"/>
          </a:xfrm>
          <a:prstGeom prst="straightConnector1">
            <a:avLst/>
          </a:prstGeom>
          <a:ln w="25400">
            <a:solidFill>
              <a:srgbClr val="82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1FEB13E-F0F2-1B82-8D99-56FE55B9F227}"/>
              </a:ext>
            </a:extLst>
          </p:cNvPr>
          <p:cNvSpPr txBox="1"/>
          <p:nvPr/>
        </p:nvSpPr>
        <p:spPr>
          <a:xfrm>
            <a:off x="2857011" y="2912162"/>
            <a:ext cx="2220897" cy="707886"/>
          </a:xfrm>
          <a:prstGeom prst="rect">
            <a:avLst/>
          </a:prstGeom>
          <a:noFill/>
        </p:spPr>
        <p:txBody>
          <a:bodyPr wrap="square" rtlCol="0">
            <a:spAutoFit/>
          </a:bodyPr>
          <a:lstStyle/>
          <a:p>
            <a:pPr algn="ctr"/>
            <a:r>
              <a:rPr lang="en-US" altLang="zh-CN" sz="2000" dirty="0">
                <a:solidFill>
                  <a:schemeClr val="tx1"/>
                </a:solidFill>
                <a:latin typeface="+mj-lt"/>
              </a:rPr>
              <a:t>negative temperature jump</a:t>
            </a:r>
            <a:endParaRPr lang="zh-CN" altLang="en-US" sz="2000" dirty="0">
              <a:solidFill>
                <a:schemeClr val="tx1"/>
              </a:solidFill>
              <a:latin typeface="+mj-lt"/>
            </a:endParaRPr>
          </a:p>
        </p:txBody>
      </p:sp>
      <p:sp>
        <p:nvSpPr>
          <p:cNvPr id="22" name="TextBox 21">
            <a:extLst>
              <a:ext uri="{FF2B5EF4-FFF2-40B4-BE49-F238E27FC236}">
                <a16:creationId xmlns:a16="http://schemas.microsoft.com/office/drawing/2014/main" id="{DFCDFDF3-F524-8403-6444-813B6657B30D}"/>
              </a:ext>
            </a:extLst>
          </p:cNvPr>
          <p:cNvSpPr txBox="1"/>
          <p:nvPr/>
        </p:nvSpPr>
        <p:spPr>
          <a:xfrm>
            <a:off x="180061" y="1655835"/>
            <a:ext cx="1508463" cy="923330"/>
          </a:xfrm>
          <a:prstGeom prst="rect">
            <a:avLst/>
          </a:prstGeom>
          <a:noFill/>
        </p:spPr>
        <p:txBody>
          <a:bodyPr wrap="square" rtlCol="0">
            <a:spAutoFit/>
          </a:bodyPr>
          <a:lstStyle/>
          <a:p>
            <a:r>
              <a:rPr lang="en-US" altLang="zh-CN" sz="1800" dirty="0">
                <a:solidFill>
                  <a:schemeClr val="tx1"/>
                </a:solidFill>
                <a:latin typeface="+mj-lt"/>
              </a:rPr>
              <a:t>C16 </a:t>
            </a:r>
          </a:p>
          <a:p>
            <a:r>
              <a:rPr lang="en-US" altLang="zh-CN" sz="1800" dirty="0">
                <a:solidFill>
                  <a:schemeClr val="tx1"/>
                </a:solidFill>
                <a:latin typeface="+mj-lt"/>
              </a:rPr>
              <a:t>large groove high affinity</a:t>
            </a:r>
            <a:endParaRPr lang="zh-CN" altLang="en-US" sz="1800" dirty="0">
              <a:solidFill>
                <a:schemeClr val="tx1"/>
              </a:solidFill>
              <a:latin typeface="+mj-lt"/>
            </a:endParaRPr>
          </a:p>
        </p:txBody>
      </p:sp>
    </p:spTree>
    <p:extLst>
      <p:ext uri="{BB962C8B-B14F-4D97-AF65-F5344CB8AC3E}">
        <p14:creationId xmlns:p14="http://schemas.microsoft.com/office/powerpoint/2010/main" val="3353178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5B99FB-8C81-8AC1-E3DE-8F64F9A4620D}"/>
              </a:ext>
            </a:extLst>
          </p:cNvPr>
          <p:cNvSpPr>
            <a:spLocks noGrp="1"/>
          </p:cNvSpPr>
          <p:nvPr>
            <p:ph type="sldNum" sz="quarter" idx="11"/>
          </p:nvPr>
        </p:nvSpPr>
        <p:spPr/>
        <p:txBody>
          <a:bodyPr/>
          <a:lstStyle/>
          <a:p>
            <a:pPr>
              <a:defRPr/>
            </a:pPr>
            <a:fld id="{83F234FD-86DF-4DBA-93FA-8A1D0F97FC79}" type="slidenum">
              <a:rPr lang="zh-CN" altLang="en-US" smtClean="0"/>
              <a:pPr>
                <a:defRPr/>
              </a:pPr>
              <a:t>20</a:t>
            </a:fld>
            <a:endParaRPr lang="zh-CN" altLang="en-US" dirty="0"/>
          </a:p>
        </p:txBody>
      </p:sp>
      <p:pic>
        <p:nvPicPr>
          <p:cNvPr id="9" name="Picture 8">
            <a:extLst>
              <a:ext uri="{FF2B5EF4-FFF2-40B4-BE49-F238E27FC236}">
                <a16:creationId xmlns:a16="http://schemas.microsoft.com/office/drawing/2014/main" id="{314A6BB3-50D8-B62A-9B0D-3CBB4BFF99BA}"/>
              </a:ext>
            </a:extLst>
          </p:cNvPr>
          <p:cNvPicPr>
            <a:picLocks noChangeAspect="1"/>
          </p:cNvPicPr>
          <p:nvPr/>
        </p:nvPicPr>
        <p:blipFill>
          <a:blip r:embed="rId2"/>
          <a:stretch>
            <a:fillRect/>
          </a:stretch>
        </p:blipFill>
        <p:spPr>
          <a:xfrm>
            <a:off x="837260" y="3225211"/>
            <a:ext cx="8054328" cy="2566646"/>
          </a:xfrm>
          <a:prstGeom prst="rect">
            <a:avLst/>
          </a:prstGeom>
        </p:spPr>
      </p:pic>
      <p:pic>
        <p:nvPicPr>
          <p:cNvPr id="11" name="Picture 10">
            <a:extLst>
              <a:ext uri="{FF2B5EF4-FFF2-40B4-BE49-F238E27FC236}">
                <a16:creationId xmlns:a16="http://schemas.microsoft.com/office/drawing/2014/main" id="{A1E619D3-511D-9171-0248-E4E0FD73F28B}"/>
              </a:ext>
            </a:extLst>
          </p:cNvPr>
          <p:cNvPicPr>
            <a:picLocks noChangeAspect="1"/>
          </p:cNvPicPr>
          <p:nvPr/>
        </p:nvPicPr>
        <p:blipFill>
          <a:blip r:embed="rId3"/>
          <a:stretch>
            <a:fillRect/>
          </a:stretch>
        </p:blipFill>
        <p:spPr>
          <a:xfrm>
            <a:off x="807394" y="405042"/>
            <a:ext cx="7529212" cy="1455546"/>
          </a:xfrm>
          <a:prstGeom prst="rect">
            <a:avLst/>
          </a:prstGeom>
        </p:spPr>
      </p:pic>
      <p:sp>
        <p:nvSpPr>
          <p:cNvPr id="12" name="TextBox 11">
            <a:extLst>
              <a:ext uri="{FF2B5EF4-FFF2-40B4-BE49-F238E27FC236}">
                <a16:creationId xmlns:a16="http://schemas.microsoft.com/office/drawing/2014/main" id="{D4F2B1E9-5F46-8135-CF92-EEF598083D0B}"/>
              </a:ext>
            </a:extLst>
          </p:cNvPr>
          <p:cNvSpPr txBox="1"/>
          <p:nvPr/>
        </p:nvSpPr>
        <p:spPr>
          <a:xfrm>
            <a:off x="2556028" y="2235595"/>
            <a:ext cx="4319940" cy="523220"/>
          </a:xfrm>
          <a:prstGeom prst="rect">
            <a:avLst/>
          </a:prstGeom>
          <a:noFill/>
          <a:ln w="38100">
            <a:solidFill>
              <a:srgbClr val="820000"/>
            </a:solidFill>
          </a:ln>
        </p:spPr>
        <p:txBody>
          <a:bodyPr wrap="square" rtlCol="0">
            <a:spAutoFit/>
          </a:bodyPr>
          <a:lstStyle/>
          <a:p>
            <a:r>
              <a:rPr lang="en-US" altLang="zh-CN" sz="2800" dirty="0">
                <a:solidFill>
                  <a:schemeClr val="tx1"/>
                </a:solidFill>
                <a:latin typeface="Times New Roman" panose="02020603050405020304" pitchFamily="18" charset="0"/>
                <a:cs typeface="Times New Roman" panose="02020603050405020304" pitchFamily="18" charset="0"/>
              </a:rPr>
              <a:t>Intramolecular interaction</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277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21</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8135887"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Cross-plane, apparent area explanation</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3" name="TextBox 2">
            <a:extLst>
              <a:ext uri="{FF2B5EF4-FFF2-40B4-BE49-F238E27FC236}">
                <a16:creationId xmlns:a16="http://schemas.microsoft.com/office/drawing/2014/main" id="{0B36F046-828D-644B-5ADA-E45319CEDCBD}"/>
              </a:ext>
            </a:extLst>
          </p:cNvPr>
          <p:cNvSpPr txBox="1"/>
          <p:nvPr/>
        </p:nvSpPr>
        <p:spPr>
          <a:xfrm>
            <a:off x="324058" y="1413028"/>
            <a:ext cx="3527952" cy="2431435"/>
          </a:xfrm>
          <a:prstGeom prst="rect">
            <a:avLst/>
          </a:prstGeom>
          <a:noFill/>
        </p:spPr>
        <p:txBody>
          <a:bodyPr wrap="square" rtlCol="0">
            <a:spAutoFit/>
          </a:bodyPr>
          <a:lstStyle/>
          <a:p>
            <a:r>
              <a:rPr lang="en-US" altLang="zh-CN" sz="2400" dirty="0">
                <a:solidFill>
                  <a:schemeClr val="tx1"/>
                </a:solidFill>
                <a:latin typeface="+mj-lt"/>
              </a:rPr>
              <a:t>cross- section: x-y plan</a:t>
            </a:r>
          </a:p>
          <a:p>
            <a:endParaRPr lang="en-US" altLang="zh-CN" sz="2400" dirty="0">
              <a:solidFill>
                <a:schemeClr val="tx1"/>
              </a:solidFill>
              <a:latin typeface="+mj-lt"/>
            </a:endParaRPr>
          </a:p>
          <a:p>
            <a:r>
              <a:rPr lang="en-US" altLang="zh-CN" sz="2400" i="1" dirty="0" err="1">
                <a:solidFill>
                  <a:schemeClr val="tx1"/>
                </a:solidFill>
                <a:latin typeface="+mj-lt"/>
              </a:rPr>
              <a:t>S</a:t>
            </a:r>
            <a:r>
              <a:rPr lang="en-US" altLang="zh-CN" sz="2400" baseline="-25000" dirty="0" err="1">
                <a:solidFill>
                  <a:schemeClr val="tx1"/>
                </a:solidFill>
                <a:latin typeface="+mj-lt"/>
              </a:rPr>
              <a:t>cross</a:t>
            </a:r>
            <a:r>
              <a:rPr lang="en-US" altLang="zh-CN" sz="2400" baseline="-25000" dirty="0">
                <a:solidFill>
                  <a:schemeClr val="tx1"/>
                </a:solidFill>
                <a:latin typeface="+mj-lt"/>
              </a:rPr>
              <a:t>-section</a:t>
            </a:r>
            <a:r>
              <a:rPr lang="en-US" altLang="zh-CN" sz="2400" dirty="0">
                <a:solidFill>
                  <a:schemeClr val="tx1"/>
                </a:solidFill>
                <a:latin typeface="+mj-lt"/>
              </a:rPr>
              <a:t>=</a:t>
            </a:r>
            <a:r>
              <a:rPr lang="en-US" altLang="zh-CN" sz="2400" i="1" dirty="0">
                <a:solidFill>
                  <a:schemeClr val="tx1"/>
                </a:solidFill>
                <a:latin typeface="+mj-lt"/>
              </a:rPr>
              <a:t>l</a:t>
            </a:r>
            <a:r>
              <a:rPr lang="en-US" altLang="zh-CN" sz="2400" i="1" baseline="-25000" dirty="0">
                <a:solidFill>
                  <a:schemeClr val="tx1"/>
                </a:solidFill>
                <a:latin typeface="+mj-lt"/>
              </a:rPr>
              <a:t>x</a:t>
            </a:r>
            <a:r>
              <a:rPr lang="en-US" altLang="zh-CN" sz="2400" dirty="0">
                <a:solidFill>
                  <a:schemeClr val="tx1"/>
                </a:solidFill>
                <a:latin typeface="+mj-lt"/>
              </a:rPr>
              <a:t>*</a:t>
            </a:r>
            <a:r>
              <a:rPr lang="en-US" altLang="zh-CN" sz="2400" i="1" dirty="0" err="1">
                <a:solidFill>
                  <a:schemeClr val="tx1"/>
                </a:solidFill>
                <a:latin typeface="+mj-lt"/>
              </a:rPr>
              <a:t>l</a:t>
            </a:r>
            <a:r>
              <a:rPr lang="en-US" altLang="zh-CN" sz="2400" i="1" baseline="-25000" dirty="0" err="1">
                <a:solidFill>
                  <a:schemeClr val="tx1"/>
                </a:solidFill>
                <a:latin typeface="+mj-lt"/>
              </a:rPr>
              <a:t>y</a:t>
            </a:r>
            <a:endParaRPr lang="en-US" altLang="zh-CN" sz="2400" i="1" baseline="-25000" dirty="0">
              <a:solidFill>
                <a:schemeClr val="tx1"/>
              </a:solidFill>
              <a:latin typeface="+mj-lt"/>
            </a:endParaRPr>
          </a:p>
          <a:p>
            <a:endParaRPr lang="en-US" altLang="zh-CN" sz="2400" i="1" baseline="-25000" dirty="0">
              <a:solidFill>
                <a:schemeClr val="tx1"/>
              </a:solidFill>
              <a:latin typeface="+mj-lt"/>
            </a:endParaRPr>
          </a:p>
          <a:p>
            <a:r>
              <a:rPr lang="en-US" altLang="zh-CN" sz="2400" i="1" dirty="0">
                <a:solidFill>
                  <a:schemeClr val="tx1"/>
                </a:solidFill>
                <a:latin typeface="+mj-lt"/>
              </a:rPr>
              <a:t>l</a:t>
            </a:r>
            <a:r>
              <a:rPr lang="en-US" altLang="zh-CN" sz="2400" i="1" baseline="-25000" dirty="0">
                <a:solidFill>
                  <a:schemeClr val="tx1"/>
                </a:solidFill>
                <a:latin typeface="+mj-lt"/>
              </a:rPr>
              <a:t>x </a:t>
            </a:r>
            <a:r>
              <a:rPr lang="en-US" altLang="zh-CN" sz="2400" i="1" dirty="0">
                <a:solidFill>
                  <a:schemeClr val="tx1"/>
                </a:solidFill>
                <a:latin typeface="+mj-lt"/>
              </a:rPr>
              <a:t>= </a:t>
            </a:r>
            <a:r>
              <a:rPr lang="en-US" altLang="zh-CN" sz="2400" dirty="0">
                <a:solidFill>
                  <a:schemeClr val="tx1"/>
                </a:solidFill>
                <a:latin typeface="+mj-lt"/>
              </a:rPr>
              <a:t>2*</a:t>
            </a:r>
            <a:r>
              <a:rPr lang="en-US" altLang="zh-CN" sz="2400" i="1" dirty="0">
                <a:solidFill>
                  <a:schemeClr val="tx1"/>
                </a:solidFill>
                <a:latin typeface="+mj-lt"/>
              </a:rPr>
              <a:t> l</a:t>
            </a:r>
            <a:r>
              <a:rPr lang="en-US" altLang="zh-CN" sz="2400" i="1" baseline="-25000" dirty="0">
                <a:solidFill>
                  <a:schemeClr val="tx1"/>
                </a:solidFill>
                <a:latin typeface="+mj-lt"/>
              </a:rPr>
              <a:t>x</a:t>
            </a:r>
            <a:r>
              <a:rPr lang="en-US" altLang="zh-CN" sz="2400" baseline="-25000" dirty="0">
                <a:solidFill>
                  <a:schemeClr val="tx1"/>
                </a:solidFill>
                <a:latin typeface="+mj-lt"/>
              </a:rPr>
              <a:t>1</a:t>
            </a:r>
            <a:endParaRPr lang="en-US" altLang="zh-CN" sz="2400" dirty="0">
              <a:solidFill>
                <a:schemeClr val="tx1"/>
              </a:solidFill>
              <a:latin typeface="+mj-lt"/>
            </a:endParaRPr>
          </a:p>
          <a:p>
            <a:endParaRPr lang="en-US" altLang="zh-CN" sz="2400" i="1" baseline="-25000" dirty="0">
              <a:solidFill>
                <a:schemeClr val="tx1"/>
              </a:solidFill>
              <a:latin typeface="+mj-lt"/>
            </a:endParaRPr>
          </a:p>
          <a:p>
            <a:r>
              <a:rPr lang="en-US" altLang="zh-CN" sz="2400" i="1" dirty="0" err="1">
                <a:solidFill>
                  <a:schemeClr val="tx1"/>
                </a:solidFill>
                <a:latin typeface="+mj-lt"/>
              </a:rPr>
              <a:t>S</a:t>
            </a:r>
            <a:r>
              <a:rPr lang="en-US" altLang="zh-CN" sz="2400" baseline="-25000" dirty="0" err="1">
                <a:solidFill>
                  <a:schemeClr val="tx1"/>
                </a:solidFill>
                <a:latin typeface="+mj-lt"/>
              </a:rPr>
              <a:t>apparent</a:t>
            </a:r>
            <a:r>
              <a:rPr lang="en-US" altLang="zh-CN" sz="2400" dirty="0">
                <a:solidFill>
                  <a:schemeClr val="tx1"/>
                </a:solidFill>
                <a:latin typeface="+mj-lt"/>
              </a:rPr>
              <a:t>=2*(</a:t>
            </a:r>
            <a:r>
              <a:rPr lang="en-US" altLang="zh-CN" sz="2400" i="1" dirty="0">
                <a:solidFill>
                  <a:schemeClr val="tx1"/>
                </a:solidFill>
                <a:latin typeface="+mj-lt"/>
              </a:rPr>
              <a:t>l</a:t>
            </a:r>
            <a:r>
              <a:rPr lang="en-US" altLang="zh-CN" sz="2400" i="1" baseline="-25000" dirty="0">
                <a:solidFill>
                  <a:schemeClr val="tx1"/>
                </a:solidFill>
                <a:latin typeface="+mj-lt"/>
              </a:rPr>
              <a:t>x</a:t>
            </a:r>
            <a:r>
              <a:rPr lang="en-US" altLang="zh-CN" sz="2400" baseline="-25000" dirty="0">
                <a:solidFill>
                  <a:schemeClr val="tx1"/>
                </a:solidFill>
                <a:latin typeface="+mj-lt"/>
              </a:rPr>
              <a:t>1</a:t>
            </a:r>
            <a:r>
              <a:rPr lang="en-US" altLang="zh-CN" sz="2400" i="1" dirty="0">
                <a:solidFill>
                  <a:schemeClr val="tx1"/>
                </a:solidFill>
                <a:latin typeface="+mj-lt"/>
              </a:rPr>
              <a:t>+ l</a:t>
            </a:r>
            <a:r>
              <a:rPr lang="en-US" altLang="zh-CN" sz="2400" i="1" baseline="-25000" dirty="0">
                <a:solidFill>
                  <a:schemeClr val="tx1"/>
                </a:solidFill>
                <a:latin typeface="+mj-lt"/>
              </a:rPr>
              <a:t>z</a:t>
            </a:r>
            <a:r>
              <a:rPr lang="en-US" altLang="zh-CN" sz="2400" baseline="-25000" dirty="0">
                <a:solidFill>
                  <a:schemeClr val="tx1"/>
                </a:solidFill>
                <a:latin typeface="+mj-lt"/>
              </a:rPr>
              <a:t>1</a:t>
            </a:r>
            <a:r>
              <a:rPr lang="en-US" altLang="zh-CN" sz="2400" dirty="0">
                <a:solidFill>
                  <a:schemeClr val="tx1"/>
                </a:solidFill>
                <a:latin typeface="+mj-lt"/>
              </a:rPr>
              <a:t>)</a:t>
            </a:r>
            <a:r>
              <a:rPr lang="en-US" altLang="zh-CN" sz="2400" baseline="-25000" dirty="0">
                <a:solidFill>
                  <a:schemeClr val="tx1"/>
                </a:solidFill>
                <a:latin typeface="+mj-lt"/>
              </a:rPr>
              <a:t> </a:t>
            </a:r>
            <a:r>
              <a:rPr lang="en-US" altLang="zh-CN" sz="2400" dirty="0">
                <a:solidFill>
                  <a:schemeClr val="tx1"/>
                </a:solidFill>
                <a:latin typeface="+mj-lt"/>
              </a:rPr>
              <a:t>*</a:t>
            </a:r>
            <a:r>
              <a:rPr lang="en-US" altLang="zh-CN" sz="2400" i="1" dirty="0" err="1">
                <a:solidFill>
                  <a:schemeClr val="tx1"/>
                </a:solidFill>
                <a:latin typeface="+mj-lt"/>
              </a:rPr>
              <a:t>l</a:t>
            </a:r>
            <a:r>
              <a:rPr lang="en-US" altLang="zh-CN" sz="2400" i="1" baseline="-25000" dirty="0" err="1">
                <a:solidFill>
                  <a:schemeClr val="tx1"/>
                </a:solidFill>
                <a:latin typeface="+mj-lt"/>
              </a:rPr>
              <a:t>y</a:t>
            </a:r>
            <a:endParaRPr lang="zh-CN" altLang="en-US" sz="2400" i="1" baseline="-25000" dirty="0">
              <a:solidFill>
                <a:schemeClr val="tx1"/>
              </a:solidFill>
              <a:latin typeface="+mj-lt"/>
            </a:endParaRPr>
          </a:p>
        </p:txBody>
      </p:sp>
      <p:grpSp>
        <p:nvGrpSpPr>
          <p:cNvPr id="37" name="Group 36">
            <a:extLst>
              <a:ext uri="{FF2B5EF4-FFF2-40B4-BE49-F238E27FC236}">
                <a16:creationId xmlns:a16="http://schemas.microsoft.com/office/drawing/2014/main" id="{1CD95DA6-2A81-CEE9-D80A-469D388253A2}"/>
              </a:ext>
            </a:extLst>
          </p:cNvPr>
          <p:cNvGrpSpPr/>
          <p:nvPr/>
        </p:nvGrpSpPr>
        <p:grpSpPr>
          <a:xfrm>
            <a:off x="4626651" y="936678"/>
            <a:ext cx="3632746" cy="4428000"/>
            <a:chOff x="4626651" y="936678"/>
            <a:chExt cx="3632746" cy="4428000"/>
          </a:xfrm>
        </p:grpSpPr>
        <p:pic>
          <p:nvPicPr>
            <p:cNvPr id="23" name="Picture 22">
              <a:extLst>
                <a:ext uri="{FF2B5EF4-FFF2-40B4-BE49-F238E27FC236}">
                  <a16:creationId xmlns:a16="http://schemas.microsoft.com/office/drawing/2014/main" id="{93DF9831-E475-6DD1-19EE-A0FF865FA9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26651" y="936678"/>
              <a:ext cx="2347457" cy="4428000"/>
            </a:xfrm>
            <a:prstGeom prst="rect">
              <a:avLst/>
            </a:prstGeom>
          </p:spPr>
        </p:pic>
        <p:sp>
          <p:nvSpPr>
            <p:cNvPr id="31" name="Left Brace 30">
              <a:extLst>
                <a:ext uri="{FF2B5EF4-FFF2-40B4-BE49-F238E27FC236}">
                  <a16:creationId xmlns:a16="http://schemas.microsoft.com/office/drawing/2014/main" id="{63A0A1F7-1365-E686-A058-71FA55A58CB2}"/>
                </a:ext>
              </a:extLst>
            </p:cNvPr>
            <p:cNvSpPr/>
            <p:nvPr/>
          </p:nvSpPr>
          <p:spPr>
            <a:xfrm>
              <a:off x="5726317" y="1891718"/>
              <a:ext cx="263824" cy="86398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Left Brace 31">
              <a:extLst>
                <a:ext uri="{FF2B5EF4-FFF2-40B4-BE49-F238E27FC236}">
                  <a16:creationId xmlns:a16="http://schemas.microsoft.com/office/drawing/2014/main" id="{C687263C-6E00-7042-29B5-165DDE536365}"/>
                </a:ext>
              </a:extLst>
            </p:cNvPr>
            <p:cNvSpPr/>
            <p:nvPr/>
          </p:nvSpPr>
          <p:spPr>
            <a:xfrm rot="16200000">
              <a:off x="6340560" y="2479755"/>
              <a:ext cx="263824" cy="863985"/>
            </a:xfrm>
            <a:prstGeom prst="leftBrace">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Left Brace 32">
              <a:extLst>
                <a:ext uri="{FF2B5EF4-FFF2-40B4-BE49-F238E27FC236}">
                  <a16:creationId xmlns:a16="http://schemas.microsoft.com/office/drawing/2014/main" id="{08A24F7F-0540-4D90-0930-B89B538657FF}"/>
                </a:ext>
              </a:extLst>
            </p:cNvPr>
            <p:cNvSpPr/>
            <p:nvPr/>
          </p:nvSpPr>
          <p:spPr>
            <a:xfrm rot="16200000">
              <a:off x="5466415" y="1591637"/>
              <a:ext cx="263824" cy="863985"/>
            </a:xfrm>
            <a:prstGeom prst="leftBrace">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0C0A3A92-E84D-E1B6-5C49-0DE30BFED0E1}"/>
                </a:ext>
              </a:extLst>
            </p:cNvPr>
            <p:cNvSpPr txBox="1"/>
            <p:nvPr/>
          </p:nvSpPr>
          <p:spPr>
            <a:xfrm>
              <a:off x="7177079" y="1967026"/>
              <a:ext cx="1082318" cy="646331"/>
            </a:xfrm>
            <a:prstGeom prst="rect">
              <a:avLst/>
            </a:prstGeom>
            <a:noFill/>
          </p:spPr>
          <p:txBody>
            <a:bodyPr wrap="square" rtlCol="0">
              <a:spAutoFit/>
            </a:bodyPr>
            <a:lstStyle/>
            <a:p>
              <a:r>
                <a:rPr lang="en-US" altLang="zh-CN" sz="3600" i="1" dirty="0">
                  <a:solidFill>
                    <a:srgbClr val="FF0000"/>
                  </a:solidFill>
                  <a:latin typeface="+mj-lt"/>
                </a:rPr>
                <a:t>l</a:t>
              </a:r>
              <a:r>
                <a:rPr lang="en-US" altLang="zh-CN" sz="3600" i="1" baseline="-25000" dirty="0">
                  <a:solidFill>
                    <a:srgbClr val="FF0000"/>
                  </a:solidFill>
                  <a:latin typeface="+mj-lt"/>
                </a:rPr>
                <a:t>z</a:t>
              </a:r>
              <a:r>
                <a:rPr lang="en-US" altLang="zh-CN" sz="3600" baseline="-25000" dirty="0">
                  <a:solidFill>
                    <a:srgbClr val="FF0000"/>
                  </a:solidFill>
                  <a:latin typeface="+mj-lt"/>
                </a:rPr>
                <a:t>1</a:t>
              </a:r>
              <a:endParaRPr lang="zh-CN" altLang="en-US" sz="3600" baseline="-25000" dirty="0">
                <a:solidFill>
                  <a:srgbClr val="FF0000"/>
                </a:solidFill>
                <a:latin typeface="+mj-lt"/>
              </a:endParaRPr>
            </a:p>
          </p:txBody>
        </p:sp>
        <p:sp>
          <p:nvSpPr>
            <p:cNvPr id="35" name="Left Brace 34">
              <a:extLst>
                <a:ext uri="{FF2B5EF4-FFF2-40B4-BE49-F238E27FC236}">
                  <a16:creationId xmlns:a16="http://schemas.microsoft.com/office/drawing/2014/main" id="{A4EC5717-59D2-61A4-721A-7673C428B4BA}"/>
                </a:ext>
              </a:extLst>
            </p:cNvPr>
            <p:cNvSpPr/>
            <p:nvPr/>
          </p:nvSpPr>
          <p:spPr>
            <a:xfrm rot="10800000">
              <a:off x="6904465" y="1882346"/>
              <a:ext cx="263824" cy="86398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35">
              <a:extLst>
                <a:ext uri="{FF2B5EF4-FFF2-40B4-BE49-F238E27FC236}">
                  <a16:creationId xmlns:a16="http://schemas.microsoft.com/office/drawing/2014/main" id="{228908C5-5CB1-61A1-F2C7-EDE2B79E61DF}"/>
                </a:ext>
              </a:extLst>
            </p:cNvPr>
            <p:cNvSpPr txBox="1"/>
            <p:nvPr/>
          </p:nvSpPr>
          <p:spPr>
            <a:xfrm>
              <a:off x="4852172" y="1804913"/>
              <a:ext cx="1082318" cy="646331"/>
            </a:xfrm>
            <a:prstGeom prst="rect">
              <a:avLst/>
            </a:prstGeom>
            <a:noFill/>
          </p:spPr>
          <p:txBody>
            <a:bodyPr wrap="square" rtlCol="0">
              <a:spAutoFit/>
            </a:bodyPr>
            <a:lstStyle/>
            <a:p>
              <a:r>
                <a:rPr lang="en-US" altLang="zh-CN" sz="3600" i="1" dirty="0">
                  <a:solidFill>
                    <a:srgbClr val="92D050"/>
                  </a:solidFill>
                  <a:latin typeface="+mj-lt"/>
                </a:rPr>
                <a:t>l</a:t>
              </a:r>
              <a:r>
                <a:rPr lang="en-US" altLang="zh-CN" sz="3600" i="1" baseline="-25000" dirty="0">
                  <a:solidFill>
                    <a:srgbClr val="92D050"/>
                  </a:solidFill>
                  <a:latin typeface="+mj-lt"/>
                </a:rPr>
                <a:t>x</a:t>
              </a:r>
              <a:r>
                <a:rPr lang="en-US" altLang="zh-CN" sz="3600" baseline="-25000" dirty="0">
                  <a:solidFill>
                    <a:srgbClr val="92D050"/>
                  </a:solidFill>
                  <a:latin typeface="+mj-lt"/>
                </a:rPr>
                <a:t>1</a:t>
              </a:r>
              <a:endParaRPr lang="zh-CN" altLang="en-US" sz="3600" baseline="-25000" dirty="0">
                <a:solidFill>
                  <a:srgbClr val="92D050"/>
                </a:solidFill>
                <a:latin typeface="+mj-lt"/>
              </a:endParaRPr>
            </a:p>
          </p:txBody>
        </p:sp>
      </p:grpSp>
    </p:spTree>
    <p:extLst>
      <p:ext uri="{BB962C8B-B14F-4D97-AF65-F5344CB8AC3E}">
        <p14:creationId xmlns:p14="http://schemas.microsoft.com/office/powerpoint/2010/main" val="131145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a:hlinkClick r:id="" action="ppaction://media"/>
            <a:extLst>
              <a:ext uri="{FF2B5EF4-FFF2-40B4-BE49-F238E27FC236}">
                <a16:creationId xmlns:a16="http://schemas.microsoft.com/office/drawing/2014/main" id="{C66E0FEA-52B9-44B9-EBE3-965021DDED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2481" y="0"/>
            <a:ext cx="4999037" cy="6340475"/>
          </a:xfrm>
          <a:prstGeom prst="rect">
            <a:avLst/>
          </a:prstGeom>
        </p:spPr>
      </p:pic>
    </p:spTree>
    <p:extLst>
      <p:ext uri="{BB962C8B-B14F-4D97-AF65-F5344CB8AC3E}">
        <p14:creationId xmlns:p14="http://schemas.microsoft.com/office/powerpoint/2010/main" val="36901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2</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95410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Existing Research on ITR of SLS System</a:t>
            </a:r>
          </a:p>
          <a:p>
            <a:pPr marL="0" marR="0" lvl="0" indent="0" defTabSz="457200" rtl="0" eaLnBrk="1" fontAlgn="auto" latinLnBrk="0" hangingPunct="1">
              <a:lnSpc>
                <a:spcPct val="100000"/>
              </a:lnSpc>
              <a:spcBef>
                <a:spcPts val="0"/>
              </a:spcBef>
              <a:spcAft>
                <a:spcPts val="0"/>
              </a:spcAft>
              <a:buClrTx/>
              <a:buSzTx/>
              <a:buFontTx/>
              <a:buNone/>
              <a:tabLst/>
              <a:defRPr/>
            </a:pP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3" name="Group 42">
            <a:extLst>
              <a:ext uri="{FF2B5EF4-FFF2-40B4-BE49-F238E27FC236}">
                <a16:creationId xmlns:a16="http://schemas.microsoft.com/office/drawing/2014/main" id="{4A85D777-AF13-3E92-7150-FA32BD93A09B}"/>
              </a:ext>
            </a:extLst>
          </p:cNvPr>
          <p:cNvGrpSpPr/>
          <p:nvPr/>
        </p:nvGrpSpPr>
        <p:grpSpPr>
          <a:xfrm>
            <a:off x="548244" y="1157386"/>
            <a:ext cx="3231767" cy="1479625"/>
            <a:chOff x="168680" y="1157386"/>
            <a:chExt cx="3231767" cy="1479625"/>
          </a:xfrm>
        </p:grpSpPr>
        <p:pic>
          <p:nvPicPr>
            <p:cNvPr id="35" name="Picture 34">
              <a:extLst>
                <a:ext uri="{FF2B5EF4-FFF2-40B4-BE49-F238E27FC236}">
                  <a16:creationId xmlns:a16="http://schemas.microsoft.com/office/drawing/2014/main" id="{D0663E18-97AC-1575-8D16-11C598135238}"/>
                </a:ext>
              </a:extLst>
            </p:cNvPr>
            <p:cNvPicPr>
              <a:picLocks noChangeAspect="1"/>
            </p:cNvPicPr>
            <p:nvPr/>
          </p:nvPicPr>
          <p:blipFill>
            <a:blip r:embed="rId3"/>
            <a:stretch>
              <a:fillRect/>
            </a:stretch>
          </p:blipFill>
          <p:spPr>
            <a:xfrm>
              <a:off x="168680" y="1157386"/>
              <a:ext cx="2132211" cy="1479625"/>
            </a:xfrm>
            <a:prstGeom prst="rect">
              <a:avLst/>
            </a:prstGeom>
          </p:spPr>
        </p:pic>
        <p:pic>
          <p:nvPicPr>
            <p:cNvPr id="36" name="Picture 35">
              <a:extLst>
                <a:ext uri="{FF2B5EF4-FFF2-40B4-BE49-F238E27FC236}">
                  <a16:creationId xmlns:a16="http://schemas.microsoft.com/office/drawing/2014/main" id="{3841EA50-857B-F954-5361-9E98A757A1A3}"/>
                </a:ext>
              </a:extLst>
            </p:cNvPr>
            <p:cNvPicPr>
              <a:picLocks noChangeAspect="1"/>
            </p:cNvPicPr>
            <p:nvPr/>
          </p:nvPicPr>
          <p:blipFill>
            <a:blip r:embed="rId4"/>
            <a:stretch>
              <a:fillRect/>
            </a:stretch>
          </p:blipFill>
          <p:spPr>
            <a:xfrm>
              <a:off x="2300891" y="1157386"/>
              <a:ext cx="1099556" cy="1305040"/>
            </a:xfrm>
            <a:prstGeom prst="rect">
              <a:avLst/>
            </a:prstGeom>
          </p:spPr>
        </p:pic>
      </p:grpSp>
      <p:sp>
        <p:nvSpPr>
          <p:cNvPr id="38" name="Oval 37">
            <a:extLst>
              <a:ext uri="{FF2B5EF4-FFF2-40B4-BE49-F238E27FC236}">
                <a16:creationId xmlns:a16="http://schemas.microsoft.com/office/drawing/2014/main" id="{A27132B6-0CCD-E19F-1D8E-2DB53CB8ECC9}"/>
              </a:ext>
            </a:extLst>
          </p:cNvPr>
          <p:cNvSpPr/>
          <p:nvPr/>
        </p:nvSpPr>
        <p:spPr>
          <a:xfrm>
            <a:off x="4408433" y="1415667"/>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Au-</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-Au system</a:t>
            </a:r>
            <a:endParaRPr lang="zh-CN" altLang="en-US" sz="1800" dirty="0">
              <a:solidFill>
                <a:schemeClr val="tx1"/>
              </a:solidFill>
              <a:latin typeface="+mj-lt"/>
              <a:cs typeface="Calibri" panose="020F0502020204030204" pitchFamily="34" charset="0"/>
            </a:endParaRPr>
          </a:p>
        </p:txBody>
      </p:sp>
      <p:sp>
        <p:nvSpPr>
          <p:cNvPr id="39" name="TextBox 38">
            <a:extLst>
              <a:ext uri="{FF2B5EF4-FFF2-40B4-BE49-F238E27FC236}">
                <a16:creationId xmlns:a16="http://schemas.microsoft.com/office/drawing/2014/main" id="{88A6857D-9F80-4E2D-7E8A-9B9F03CAEE70}"/>
              </a:ext>
            </a:extLst>
          </p:cNvPr>
          <p:cNvSpPr txBox="1"/>
          <p:nvPr/>
        </p:nvSpPr>
        <p:spPr>
          <a:xfrm>
            <a:off x="36096" y="622800"/>
            <a:ext cx="3679911"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our group</a:t>
            </a:r>
          </a:p>
        </p:txBody>
      </p:sp>
      <p:sp>
        <p:nvSpPr>
          <p:cNvPr id="42" name="TextBox 41">
            <a:extLst>
              <a:ext uri="{FF2B5EF4-FFF2-40B4-BE49-F238E27FC236}">
                <a16:creationId xmlns:a16="http://schemas.microsoft.com/office/drawing/2014/main" id="{DA6C21DC-9C13-8697-8F37-8D242B6895AB}"/>
              </a:ext>
            </a:extLst>
          </p:cNvPr>
          <p:cNvSpPr txBox="1"/>
          <p:nvPr/>
        </p:nvSpPr>
        <p:spPr>
          <a:xfrm>
            <a:off x="252060" y="2997006"/>
            <a:ext cx="6199875" cy="1077218"/>
          </a:xfrm>
          <a:prstGeom prst="rect">
            <a:avLst/>
          </a:prstGeom>
          <a:noFill/>
        </p:spPr>
        <p:txBody>
          <a:bodyPr wrap="square" rtlCol="0">
            <a:spAutoFit/>
          </a:bodyPr>
          <a:lstStyle/>
          <a:p>
            <a:pPr>
              <a:spcAft>
                <a:spcPts val="600"/>
              </a:spcAft>
            </a:pP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low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large</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small</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a:t>
            </a:r>
          </a:p>
          <a:p>
            <a:pPr>
              <a:spcAft>
                <a:spcPts val="600"/>
              </a:spcAft>
            </a:pP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high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rough</a:t>
            </a:r>
            <a:r>
              <a:rPr kumimoji="1" lang="en-US" altLang="ja-JP" sz="1800" b="0" u="none" strike="noStrike" kern="1200" cap="none" spc="0" normalizeH="0" baseline="-2500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surface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&lt;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flat</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surface</a:t>
            </a:r>
          </a:p>
          <a:p>
            <a:pPr>
              <a:spcAft>
                <a:spcPts val="600"/>
              </a:spcAft>
            </a:pPr>
            <a:r>
              <a:rPr kumimoji="1" lang="en-US" altLang="zh-CN" sz="1800" dirty="0">
                <a:solidFill>
                  <a:srgbClr val="820000"/>
                </a:solidFill>
                <a:latin typeface="Arial" pitchFamily="34" charset="0"/>
                <a:ea typeface="ＭＳ Ｐゴシック" panose="020B0600070205080204" pitchFamily="34" charset="-128"/>
                <a:cs typeface="Arial" pitchFamily="34" charset="0"/>
              </a:rPr>
              <a:t>at super high affinity</a:t>
            </a:r>
            <a:r>
              <a:rPr kumimoji="1" lang="en-US" altLang="ja-JP" sz="1800"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chemeClr val="tx1"/>
                </a:solidFill>
                <a:latin typeface="Arial" pitchFamily="34" charset="0"/>
                <a:ea typeface="ＭＳ Ｐゴシック" panose="020B0600070205080204" pitchFamily="34" charset="-128"/>
                <a:cs typeface="Arial" pitchFamily="34" charset="0"/>
              </a:rPr>
              <a:t>highly ordered liquids increase ITR </a:t>
            </a:r>
            <a:endParaRPr lang="zh-CN" altLang="en-US" sz="1800" dirty="0">
              <a:solidFill>
                <a:schemeClr val="tx1"/>
              </a:solidFill>
            </a:endParaRPr>
          </a:p>
        </p:txBody>
      </p:sp>
      <p:sp>
        <p:nvSpPr>
          <p:cNvPr id="44" name="TextBox 43">
            <a:extLst>
              <a:ext uri="{FF2B5EF4-FFF2-40B4-BE49-F238E27FC236}">
                <a16:creationId xmlns:a16="http://schemas.microsoft.com/office/drawing/2014/main" id="{92536B7F-2EE7-F590-B6AE-85B6B1137509}"/>
              </a:ext>
            </a:extLst>
          </p:cNvPr>
          <p:cNvSpPr txBox="1"/>
          <p:nvPr/>
        </p:nvSpPr>
        <p:spPr>
          <a:xfrm>
            <a:off x="468056" y="2637011"/>
            <a:ext cx="381594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Surblys</a:t>
            </a:r>
            <a:r>
              <a:rPr lang="es-ES" altLang="zh-CN" sz="1200" dirty="0">
                <a:solidFill>
                  <a:schemeClr val="tx1"/>
                </a:solidFill>
                <a:effectLst/>
                <a:latin typeface="+mj-lt"/>
                <a:cs typeface="Calibri" panose="020F0502020204030204" pitchFamily="34" charset="0"/>
              </a:rPr>
              <a:t> D,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150</a:t>
            </a:r>
            <a:r>
              <a:rPr lang="de-DE" altLang="zh-CN" sz="1200" dirty="0">
                <a:solidFill>
                  <a:schemeClr val="tx1"/>
                </a:solidFill>
                <a:effectLst/>
                <a:latin typeface="+mj-lt"/>
                <a:cs typeface="Calibri" panose="020F0502020204030204" pitchFamily="34" charset="0"/>
              </a:rPr>
              <a:t>, 114705 (2019)</a:t>
            </a:r>
          </a:p>
        </p:txBody>
      </p:sp>
      <p:sp>
        <p:nvSpPr>
          <p:cNvPr id="45" name="TextBox 44">
            <a:extLst>
              <a:ext uri="{FF2B5EF4-FFF2-40B4-BE49-F238E27FC236}">
                <a16:creationId xmlns:a16="http://schemas.microsoft.com/office/drawing/2014/main" id="{5DEBD3D3-32A0-6E35-C412-26B7021F4F55}"/>
              </a:ext>
            </a:extLst>
          </p:cNvPr>
          <p:cNvSpPr txBox="1"/>
          <p:nvPr/>
        </p:nvSpPr>
        <p:spPr>
          <a:xfrm>
            <a:off x="36096" y="4076991"/>
            <a:ext cx="453590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others</a:t>
            </a:r>
          </a:p>
        </p:txBody>
      </p:sp>
      <p:pic>
        <p:nvPicPr>
          <p:cNvPr id="47" name="Picture 46">
            <a:extLst>
              <a:ext uri="{FF2B5EF4-FFF2-40B4-BE49-F238E27FC236}">
                <a16:creationId xmlns:a16="http://schemas.microsoft.com/office/drawing/2014/main" id="{4A117AC4-5F96-A44B-2BF5-B1942896D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02" y="4779001"/>
            <a:ext cx="2659094" cy="1643320"/>
          </a:xfrm>
          <a:prstGeom prst="rect">
            <a:avLst/>
          </a:prstGeom>
        </p:spPr>
      </p:pic>
      <p:sp>
        <p:nvSpPr>
          <p:cNvPr id="48" name="TextBox 47">
            <a:extLst>
              <a:ext uri="{FF2B5EF4-FFF2-40B4-BE49-F238E27FC236}">
                <a16:creationId xmlns:a16="http://schemas.microsoft.com/office/drawing/2014/main" id="{EE63138B-F4CB-EBDF-3C79-308725D59D94}"/>
              </a:ext>
            </a:extLst>
          </p:cNvPr>
          <p:cNvSpPr txBox="1"/>
          <p:nvPr/>
        </p:nvSpPr>
        <p:spPr>
          <a:xfrm>
            <a:off x="283638" y="6373833"/>
            <a:ext cx="3679910" cy="287224"/>
          </a:xfrm>
          <a:prstGeom prst="rect">
            <a:avLst/>
          </a:prstGeom>
          <a:noFill/>
        </p:spPr>
        <p:txBody>
          <a:bodyPr wrap="square">
            <a:spAutoFit/>
          </a:bodyPr>
          <a:lstStyle/>
          <a:p>
            <a:r>
              <a:rPr lang="es-ES" altLang="zh-CN" sz="1200" dirty="0">
                <a:solidFill>
                  <a:schemeClr val="tx1"/>
                </a:solidFill>
                <a:effectLst/>
                <a:latin typeface="+mj-lt"/>
                <a:cs typeface="Calibri" panose="020F0502020204030204" pitchFamily="34" charset="0"/>
              </a:rPr>
              <a:t>Frank </a:t>
            </a:r>
            <a:r>
              <a:rPr lang="es-ES" altLang="zh-CN" sz="1200" dirty="0">
                <a:solidFill>
                  <a:schemeClr val="tx1"/>
                </a:solidFill>
                <a:latin typeface="+mj-lt"/>
                <a:cs typeface="Calibri" panose="020F0502020204030204" pitchFamily="34" charset="0"/>
              </a:rPr>
              <a:t>M,</a:t>
            </a:r>
            <a:r>
              <a:rPr lang="es-ES" altLang="zh-CN" sz="1200" dirty="0">
                <a:solidFill>
                  <a:schemeClr val="tx1"/>
                </a:solidFill>
                <a:effectLst/>
                <a:latin typeface="+mj-lt"/>
                <a:cs typeface="Calibri" panose="020F0502020204030204" pitchFamily="34" charset="0"/>
              </a:rPr>
              <a: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151</a:t>
            </a:r>
            <a:r>
              <a:rPr lang="de-DE" altLang="zh-CN" sz="1200" dirty="0">
                <a:solidFill>
                  <a:schemeClr val="tx1"/>
                </a:solidFill>
                <a:effectLst/>
                <a:latin typeface="+mj-lt"/>
                <a:cs typeface="Calibri" panose="020F0502020204030204" pitchFamily="34" charset="0"/>
              </a:rPr>
              <a:t>, 134705 (2019)</a:t>
            </a:r>
          </a:p>
        </p:txBody>
      </p:sp>
      <p:sp>
        <p:nvSpPr>
          <p:cNvPr id="50" name="Oval 49">
            <a:extLst>
              <a:ext uri="{FF2B5EF4-FFF2-40B4-BE49-F238E27FC236}">
                <a16:creationId xmlns:a16="http://schemas.microsoft.com/office/drawing/2014/main" id="{5932D4CE-A6F6-3FF6-7CC5-77E9D2419F62}"/>
              </a:ext>
            </a:extLst>
          </p:cNvPr>
          <p:cNvSpPr/>
          <p:nvPr/>
        </p:nvSpPr>
        <p:spPr>
          <a:xfrm>
            <a:off x="3292448" y="4571936"/>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Ag-</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-Ag system</a:t>
            </a:r>
            <a:endParaRPr lang="zh-CN" altLang="en-US" sz="1800" dirty="0">
              <a:solidFill>
                <a:schemeClr val="tx1"/>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id="{00E3B827-11D1-4FC8-760E-EEEF20D1A400}"/>
              </a:ext>
            </a:extLst>
          </p:cNvPr>
          <p:cNvSpPr txBox="1"/>
          <p:nvPr/>
        </p:nvSpPr>
        <p:spPr>
          <a:xfrm>
            <a:off x="3963548" y="5254101"/>
            <a:ext cx="4496398" cy="155427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Same fractal dimension and depth of roughness</a:t>
            </a:r>
            <a:r>
              <a:rPr kumimoji="1" lang="en-US" altLang="ja-JP" sz="1800" dirty="0">
                <a:solidFill>
                  <a:schemeClr val="tx1"/>
                </a:solidFill>
                <a:latin typeface="Arial" pitchFamily="34" charset="0"/>
                <a:ea typeface="ＭＳ Ｐゴシック" panose="020B0600070205080204" pitchFamily="34" charset="-128"/>
                <a:cs typeface="Arial" pitchFamily="34" charset="0"/>
              </a:rPr>
              <a:t> have same ITR and liquid density profiles.</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p>
          <a:p>
            <a:pPr marL="285750" indent="-285750">
              <a:spcBef>
                <a:spcPts val="600"/>
              </a:spcBef>
              <a:buFont typeface="Arial" panose="020B0604020202020204" pitchFamily="34" charset="0"/>
              <a:buChar char="•"/>
            </a:pPr>
            <a:r>
              <a:rPr kumimoji="1" lang="en-US" altLang="zh-CN" sz="1800" dirty="0">
                <a:solidFill>
                  <a:schemeClr val="tx1"/>
                </a:solidFill>
                <a:latin typeface="Arial" pitchFamily="34" charset="0"/>
                <a:ea typeface="ＭＳ Ｐゴシック" panose="020B0600070205080204" pitchFamily="34" charset="-128"/>
                <a:cs typeface="Arial" pitchFamily="34" charset="0"/>
              </a:rPr>
              <a:t>Increase roughness won’t be helpful to decrease ITR at </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high</a:t>
            </a:r>
            <a:r>
              <a:rPr kumimoji="1" lang="en-US"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chemeClr val="tx1"/>
                </a:solidFill>
                <a:latin typeface="Arial" pitchFamily="34" charset="0"/>
                <a:ea typeface="ＭＳ Ｐゴシック" panose="020B0600070205080204" pitchFamily="34" charset="-128"/>
                <a:cs typeface="Arial" pitchFamily="34" charset="0"/>
              </a:rPr>
              <a:t>.</a:t>
            </a:r>
            <a:r>
              <a:rPr kumimoji="1" lang="en-US" altLang="zh-CN" sz="1800" dirty="0">
                <a:solidFill>
                  <a:schemeClr val="tx1"/>
                </a:solidFill>
                <a:latin typeface="Arial" pitchFamily="34" charset="0"/>
                <a:ea typeface="ＭＳ Ｐゴシック" panose="020B0600070205080204" pitchFamily="34" charset="-128"/>
                <a:cs typeface="Arial" pitchFamily="34" charset="0"/>
              </a:rPr>
              <a:t> </a:t>
            </a:r>
            <a:endParaRPr lang="zh-CN" altLang="en-US" sz="1800" dirty="0">
              <a:solidFill>
                <a:schemeClr val="tx1"/>
              </a:solidFill>
            </a:endParaRPr>
          </a:p>
        </p:txBody>
      </p:sp>
      <p:sp>
        <p:nvSpPr>
          <p:cNvPr id="2" name="TextBox 1">
            <a:extLst>
              <a:ext uri="{FF2B5EF4-FFF2-40B4-BE49-F238E27FC236}">
                <a16:creationId xmlns:a16="http://schemas.microsoft.com/office/drawing/2014/main" id="{8E2A77AB-92BA-19AC-AF9C-03DB24ED3017}"/>
              </a:ext>
            </a:extLst>
          </p:cNvPr>
          <p:cNvSpPr txBox="1"/>
          <p:nvPr/>
        </p:nvSpPr>
        <p:spPr>
          <a:xfrm>
            <a:off x="6271623" y="3021767"/>
            <a:ext cx="2908313" cy="1631216"/>
          </a:xfrm>
          <a:prstGeom prst="rect">
            <a:avLst/>
          </a:prstGeom>
          <a:noFill/>
        </p:spPr>
        <p:txBody>
          <a:bodyPr wrap="square" rtlCol="0">
            <a:spAutoFit/>
          </a:bodyPr>
          <a:lstStyle/>
          <a:p>
            <a:pPr algn="just"/>
            <a:r>
              <a:rPr lang="en-US" altLang="zh-CN" sz="2000" dirty="0">
                <a:solidFill>
                  <a:srgbClr val="820000"/>
                </a:solidFill>
                <a:latin typeface="+mj-lt"/>
              </a:rPr>
              <a:t>Polyatomic SLS system should be paid more attention. Roughness is an essential parameter on ITR.</a:t>
            </a:r>
            <a:endParaRPr lang="zh-CN" altLang="en-US" sz="2000" dirty="0">
              <a:solidFill>
                <a:srgbClr val="820000"/>
              </a:solidFill>
              <a:latin typeface="+mj-lt"/>
            </a:endParaRPr>
          </a:p>
        </p:txBody>
      </p:sp>
      <p:cxnSp>
        <p:nvCxnSpPr>
          <p:cNvPr id="3" name="Straight Arrow Connector 2">
            <a:extLst>
              <a:ext uri="{FF2B5EF4-FFF2-40B4-BE49-F238E27FC236}">
                <a16:creationId xmlns:a16="http://schemas.microsoft.com/office/drawing/2014/main" id="{A3A27AE5-1E8D-FEAE-9A2B-2B10053A782C}"/>
              </a:ext>
            </a:extLst>
          </p:cNvPr>
          <p:cNvCxnSpPr>
            <a:cxnSpLocks/>
          </p:cNvCxnSpPr>
          <p:nvPr/>
        </p:nvCxnSpPr>
        <p:spPr>
          <a:xfrm flipV="1">
            <a:off x="4571999" y="3932993"/>
            <a:ext cx="1799976" cy="638943"/>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A0699A-C7B3-EEEF-14BF-ED88FB0B3F13}"/>
              </a:ext>
            </a:extLst>
          </p:cNvPr>
          <p:cNvCxnSpPr>
            <a:cxnSpLocks/>
          </p:cNvCxnSpPr>
          <p:nvPr/>
        </p:nvCxnSpPr>
        <p:spPr>
          <a:xfrm>
            <a:off x="5840222" y="1984408"/>
            <a:ext cx="747750" cy="1156596"/>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07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3</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95410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Existing Research on ITR of SLS System</a:t>
            </a:r>
          </a:p>
          <a:p>
            <a:pPr marL="0" marR="0" lvl="0" indent="0" defTabSz="457200" rtl="0" eaLnBrk="1" fontAlgn="auto" latinLnBrk="0" hangingPunct="1">
              <a:lnSpc>
                <a:spcPct val="100000"/>
              </a:lnSpc>
              <a:spcBef>
                <a:spcPts val="0"/>
              </a:spcBef>
              <a:spcAft>
                <a:spcPts val="0"/>
              </a:spcAft>
              <a:buClrTx/>
              <a:buSzTx/>
              <a:buFontTx/>
              <a:buNone/>
              <a:tabLst/>
              <a:defRPr/>
            </a:pP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3" name="Group 42">
            <a:extLst>
              <a:ext uri="{FF2B5EF4-FFF2-40B4-BE49-F238E27FC236}">
                <a16:creationId xmlns:a16="http://schemas.microsoft.com/office/drawing/2014/main" id="{4A85D777-AF13-3E92-7150-FA32BD93A09B}"/>
              </a:ext>
            </a:extLst>
          </p:cNvPr>
          <p:cNvGrpSpPr/>
          <p:nvPr/>
        </p:nvGrpSpPr>
        <p:grpSpPr>
          <a:xfrm>
            <a:off x="548244" y="1157386"/>
            <a:ext cx="3231767" cy="1479625"/>
            <a:chOff x="168680" y="1157386"/>
            <a:chExt cx="3231767" cy="1479625"/>
          </a:xfrm>
        </p:grpSpPr>
        <p:pic>
          <p:nvPicPr>
            <p:cNvPr id="35" name="Picture 34">
              <a:extLst>
                <a:ext uri="{FF2B5EF4-FFF2-40B4-BE49-F238E27FC236}">
                  <a16:creationId xmlns:a16="http://schemas.microsoft.com/office/drawing/2014/main" id="{D0663E18-97AC-1575-8D16-11C598135238}"/>
                </a:ext>
              </a:extLst>
            </p:cNvPr>
            <p:cNvPicPr>
              <a:picLocks noChangeAspect="1"/>
            </p:cNvPicPr>
            <p:nvPr/>
          </p:nvPicPr>
          <p:blipFill>
            <a:blip r:embed="rId3"/>
            <a:stretch>
              <a:fillRect/>
            </a:stretch>
          </p:blipFill>
          <p:spPr>
            <a:xfrm>
              <a:off x="168680" y="1157386"/>
              <a:ext cx="2132211" cy="1479625"/>
            </a:xfrm>
            <a:prstGeom prst="rect">
              <a:avLst/>
            </a:prstGeom>
          </p:spPr>
        </p:pic>
        <p:pic>
          <p:nvPicPr>
            <p:cNvPr id="36" name="Picture 35">
              <a:extLst>
                <a:ext uri="{FF2B5EF4-FFF2-40B4-BE49-F238E27FC236}">
                  <a16:creationId xmlns:a16="http://schemas.microsoft.com/office/drawing/2014/main" id="{3841EA50-857B-F954-5361-9E98A757A1A3}"/>
                </a:ext>
              </a:extLst>
            </p:cNvPr>
            <p:cNvPicPr>
              <a:picLocks noChangeAspect="1"/>
            </p:cNvPicPr>
            <p:nvPr/>
          </p:nvPicPr>
          <p:blipFill>
            <a:blip r:embed="rId4"/>
            <a:stretch>
              <a:fillRect/>
            </a:stretch>
          </p:blipFill>
          <p:spPr>
            <a:xfrm>
              <a:off x="2300891" y="1157386"/>
              <a:ext cx="1099556" cy="1305040"/>
            </a:xfrm>
            <a:prstGeom prst="rect">
              <a:avLst/>
            </a:prstGeom>
          </p:spPr>
        </p:pic>
      </p:grpSp>
      <p:sp>
        <p:nvSpPr>
          <p:cNvPr id="38" name="Oval 37">
            <a:extLst>
              <a:ext uri="{FF2B5EF4-FFF2-40B4-BE49-F238E27FC236}">
                <a16:creationId xmlns:a16="http://schemas.microsoft.com/office/drawing/2014/main" id="{A27132B6-0CCD-E19F-1D8E-2DB53CB8ECC9}"/>
              </a:ext>
            </a:extLst>
          </p:cNvPr>
          <p:cNvSpPr/>
          <p:nvPr/>
        </p:nvSpPr>
        <p:spPr>
          <a:xfrm>
            <a:off x="4408433" y="1415667"/>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Au-</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-Au system</a:t>
            </a:r>
            <a:endParaRPr lang="zh-CN" altLang="en-US" sz="1800" dirty="0">
              <a:solidFill>
                <a:schemeClr val="tx1"/>
              </a:solidFill>
              <a:latin typeface="+mj-lt"/>
              <a:cs typeface="Calibri" panose="020F0502020204030204" pitchFamily="34" charset="0"/>
            </a:endParaRPr>
          </a:p>
        </p:txBody>
      </p:sp>
      <p:sp>
        <p:nvSpPr>
          <p:cNvPr id="39" name="TextBox 38">
            <a:extLst>
              <a:ext uri="{FF2B5EF4-FFF2-40B4-BE49-F238E27FC236}">
                <a16:creationId xmlns:a16="http://schemas.microsoft.com/office/drawing/2014/main" id="{88A6857D-9F80-4E2D-7E8A-9B9F03CAEE70}"/>
              </a:ext>
            </a:extLst>
          </p:cNvPr>
          <p:cNvSpPr txBox="1"/>
          <p:nvPr/>
        </p:nvSpPr>
        <p:spPr>
          <a:xfrm>
            <a:off x="36096" y="622800"/>
            <a:ext cx="3679911"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our group</a:t>
            </a:r>
          </a:p>
        </p:txBody>
      </p:sp>
      <p:sp>
        <p:nvSpPr>
          <p:cNvPr id="42" name="TextBox 41">
            <a:extLst>
              <a:ext uri="{FF2B5EF4-FFF2-40B4-BE49-F238E27FC236}">
                <a16:creationId xmlns:a16="http://schemas.microsoft.com/office/drawing/2014/main" id="{DA6C21DC-9C13-8697-8F37-8D242B6895AB}"/>
              </a:ext>
            </a:extLst>
          </p:cNvPr>
          <p:cNvSpPr txBox="1"/>
          <p:nvPr/>
        </p:nvSpPr>
        <p:spPr>
          <a:xfrm>
            <a:off x="252060" y="2997006"/>
            <a:ext cx="6199875" cy="1077218"/>
          </a:xfrm>
          <a:prstGeom prst="rect">
            <a:avLst/>
          </a:prstGeom>
          <a:noFill/>
        </p:spPr>
        <p:txBody>
          <a:bodyPr wrap="square" rtlCol="0">
            <a:spAutoFit/>
          </a:bodyPr>
          <a:lstStyle/>
          <a:p>
            <a:pPr>
              <a:spcAft>
                <a:spcPts val="600"/>
              </a:spcAft>
            </a:pP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low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large</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small</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a:t>
            </a:r>
          </a:p>
          <a:p>
            <a:pPr>
              <a:spcAft>
                <a:spcPts val="600"/>
              </a:spcAft>
            </a:pP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high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rough</a:t>
            </a:r>
            <a:r>
              <a:rPr kumimoji="1" lang="en-US" altLang="ja-JP" sz="1800" b="0" u="none" strike="noStrike" kern="1200" cap="none" spc="0" normalizeH="0" baseline="-2500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surface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&lt;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flat</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surface</a:t>
            </a:r>
          </a:p>
          <a:p>
            <a:pPr>
              <a:spcAft>
                <a:spcPts val="600"/>
              </a:spcAft>
            </a:pPr>
            <a:r>
              <a:rPr kumimoji="1" lang="en-US" altLang="zh-CN" sz="1800" dirty="0">
                <a:solidFill>
                  <a:srgbClr val="820000"/>
                </a:solidFill>
                <a:latin typeface="Arial" pitchFamily="34" charset="0"/>
                <a:ea typeface="ＭＳ Ｐゴシック" panose="020B0600070205080204" pitchFamily="34" charset="-128"/>
                <a:cs typeface="Arial" pitchFamily="34" charset="0"/>
              </a:rPr>
              <a:t>at super high affinity</a:t>
            </a:r>
            <a:r>
              <a:rPr kumimoji="1" lang="en-US" altLang="ja-JP" sz="1800"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chemeClr val="tx1"/>
                </a:solidFill>
                <a:latin typeface="Arial" pitchFamily="34" charset="0"/>
                <a:ea typeface="ＭＳ Ｐゴシック" panose="020B0600070205080204" pitchFamily="34" charset="-128"/>
                <a:cs typeface="Arial" pitchFamily="34" charset="0"/>
              </a:rPr>
              <a:t>highly ordered liquids increase ITR </a:t>
            </a:r>
            <a:endParaRPr lang="zh-CN" altLang="en-US" sz="1800" dirty="0">
              <a:solidFill>
                <a:schemeClr val="tx1"/>
              </a:solidFill>
            </a:endParaRPr>
          </a:p>
        </p:txBody>
      </p:sp>
      <p:sp>
        <p:nvSpPr>
          <p:cNvPr id="44" name="TextBox 43">
            <a:extLst>
              <a:ext uri="{FF2B5EF4-FFF2-40B4-BE49-F238E27FC236}">
                <a16:creationId xmlns:a16="http://schemas.microsoft.com/office/drawing/2014/main" id="{92536B7F-2EE7-F590-B6AE-85B6B1137509}"/>
              </a:ext>
            </a:extLst>
          </p:cNvPr>
          <p:cNvSpPr txBox="1"/>
          <p:nvPr/>
        </p:nvSpPr>
        <p:spPr>
          <a:xfrm>
            <a:off x="468056" y="2637011"/>
            <a:ext cx="381594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Surblys</a:t>
            </a:r>
            <a:r>
              <a:rPr lang="es-ES" altLang="zh-CN" sz="1200" dirty="0">
                <a:solidFill>
                  <a:schemeClr val="tx1"/>
                </a:solidFill>
                <a:effectLst/>
                <a:latin typeface="+mj-lt"/>
                <a:cs typeface="Calibri" panose="020F0502020204030204" pitchFamily="34" charset="0"/>
              </a:rPr>
              <a:t> D,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150</a:t>
            </a:r>
            <a:r>
              <a:rPr lang="de-DE" altLang="zh-CN" sz="1200" dirty="0">
                <a:solidFill>
                  <a:schemeClr val="tx1"/>
                </a:solidFill>
                <a:effectLst/>
                <a:latin typeface="+mj-lt"/>
                <a:cs typeface="Calibri" panose="020F0502020204030204" pitchFamily="34" charset="0"/>
              </a:rPr>
              <a:t>, 114705 (2019)</a:t>
            </a:r>
          </a:p>
        </p:txBody>
      </p:sp>
      <p:sp>
        <p:nvSpPr>
          <p:cNvPr id="45" name="TextBox 44">
            <a:extLst>
              <a:ext uri="{FF2B5EF4-FFF2-40B4-BE49-F238E27FC236}">
                <a16:creationId xmlns:a16="http://schemas.microsoft.com/office/drawing/2014/main" id="{5DEBD3D3-32A0-6E35-C412-26B7021F4F55}"/>
              </a:ext>
            </a:extLst>
          </p:cNvPr>
          <p:cNvSpPr txBox="1"/>
          <p:nvPr/>
        </p:nvSpPr>
        <p:spPr>
          <a:xfrm>
            <a:off x="36096" y="4076991"/>
            <a:ext cx="453590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others</a:t>
            </a:r>
          </a:p>
        </p:txBody>
      </p:sp>
      <p:pic>
        <p:nvPicPr>
          <p:cNvPr id="47" name="Picture 46">
            <a:extLst>
              <a:ext uri="{FF2B5EF4-FFF2-40B4-BE49-F238E27FC236}">
                <a16:creationId xmlns:a16="http://schemas.microsoft.com/office/drawing/2014/main" id="{4A117AC4-5F96-A44B-2BF5-B1942896D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02" y="4779001"/>
            <a:ext cx="2659094" cy="1643320"/>
          </a:xfrm>
          <a:prstGeom prst="rect">
            <a:avLst/>
          </a:prstGeom>
        </p:spPr>
      </p:pic>
      <p:sp>
        <p:nvSpPr>
          <p:cNvPr id="48" name="TextBox 47">
            <a:extLst>
              <a:ext uri="{FF2B5EF4-FFF2-40B4-BE49-F238E27FC236}">
                <a16:creationId xmlns:a16="http://schemas.microsoft.com/office/drawing/2014/main" id="{EE63138B-F4CB-EBDF-3C79-308725D59D94}"/>
              </a:ext>
            </a:extLst>
          </p:cNvPr>
          <p:cNvSpPr txBox="1"/>
          <p:nvPr/>
        </p:nvSpPr>
        <p:spPr>
          <a:xfrm>
            <a:off x="283638" y="6373833"/>
            <a:ext cx="3679910" cy="287224"/>
          </a:xfrm>
          <a:prstGeom prst="rect">
            <a:avLst/>
          </a:prstGeom>
          <a:noFill/>
        </p:spPr>
        <p:txBody>
          <a:bodyPr wrap="square">
            <a:spAutoFit/>
          </a:bodyPr>
          <a:lstStyle/>
          <a:p>
            <a:r>
              <a:rPr lang="es-ES" altLang="zh-CN" sz="1200" dirty="0">
                <a:solidFill>
                  <a:schemeClr val="tx1"/>
                </a:solidFill>
                <a:effectLst/>
                <a:latin typeface="+mj-lt"/>
                <a:cs typeface="Calibri" panose="020F0502020204030204" pitchFamily="34" charset="0"/>
              </a:rPr>
              <a:t>Frank </a:t>
            </a:r>
            <a:r>
              <a:rPr lang="es-ES" altLang="zh-CN" sz="1200" dirty="0">
                <a:solidFill>
                  <a:schemeClr val="tx1"/>
                </a:solidFill>
                <a:latin typeface="+mj-lt"/>
                <a:cs typeface="Calibri" panose="020F0502020204030204" pitchFamily="34" charset="0"/>
              </a:rPr>
              <a:t>M,</a:t>
            </a:r>
            <a:r>
              <a:rPr lang="es-ES" altLang="zh-CN" sz="1200" dirty="0">
                <a:solidFill>
                  <a:schemeClr val="tx1"/>
                </a:solidFill>
                <a:effectLst/>
                <a:latin typeface="+mj-lt"/>
                <a:cs typeface="Calibri" panose="020F0502020204030204" pitchFamily="34" charset="0"/>
              </a:rPr>
              <a: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151</a:t>
            </a:r>
            <a:r>
              <a:rPr lang="de-DE" altLang="zh-CN" sz="1200" dirty="0">
                <a:solidFill>
                  <a:schemeClr val="tx1"/>
                </a:solidFill>
                <a:effectLst/>
                <a:latin typeface="+mj-lt"/>
                <a:cs typeface="Calibri" panose="020F0502020204030204" pitchFamily="34" charset="0"/>
              </a:rPr>
              <a:t>, 134705 (2019)</a:t>
            </a:r>
          </a:p>
        </p:txBody>
      </p:sp>
      <p:sp>
        <p:nvSpPr>
          <p:cNvPr id="50" name="Oval 49">
            <a:extLst>
              <a:ext uri="{FF2B5EF4-FFF2-40B4-BE49-F238E27FC236}">
                <a16:creationId xmlns:a16="http://schemas.microsoft.com/office/drawing/2014/main" id="{5932D4CE-A6F6-3FF6-7CC5-77E9D2419F62}"/>
              </a:ext>
            </a:extLst>
          </p:cNvPr>
          <p:cNvSpPr/>
          <p:nvPr/>
        </p:nvSpPr>
        <p:spPr>
          <a:xfrm>
            <a:off x="3292448" y="4571936"/>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Ag-</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-Ag system</a:t>
            </a:r>
            <a:endParaRPr lang="zh-CN" altLang="en-US" sz="1800" dirty="0">
              <a:solidFill>
                <a:schemeClr val="tx1"/>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id="{00E3B827-11D1-4FC8-760E-EEEF20D1A400}"/>
              </a:ext>
            </a:extLst>
          </p:cNvPr>
          <p:cNvSpPr txBox="1"/>
          <p:nvPr/>
        </p:nvSpPr>
        <p:spPr>
          <a:xfrm>
            <a:off x="3963548" y="5254101"/>
            <a:ext cx="4496398" cy="155427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Same fractal dimension and depth of roughness</a:t>
            </a:r>
            <a:r>
              <a:rPr kumimoji="1" lang="en-US" altLang="ja-JP" sz="1800" dirty="0">
                <a:solidFill>
                  <a:schemeClr val="tx1"/>
                </a:solidFill>
                <a:latin typeface="Arial" pitchFamily="34" charset="0"/>
                <a:ea typeface="ＭＳ Ｐゴシック" panose="020B0600070205080204" pitchFamily="34" charset="-128"/>
                <a:cs typeface="Arial" pitchFamily="34" charset="0"/>
              </a:rPr>
              <a:t> have same ITR and liquid density profiles.</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p>
          <a:p>
            <a:pPr marL="285750" indent="-285750">
              <a:spcBef>
                <a:spcPts val="600"/>
              </a:spcBef>
              <a:buFont typeface="Arial" panose="020B0604020202020204" pitchFamily="34" charset="0"/>
              <a:buChar char="•"/>
            </a:pPr>
            <a:r>
              <a:rPr kumimoji="1" lang="en-US" altLang="zh-CN" sz="1800" dirty="0">
                <a:solidFill>
                  <a:schemeClr val="tx1"/>
                </a:solidFill>
                <a:latin typeface="Arial" pitchFamily="34" charset="0"/>
                <a:ea typeface="ＭＳ Ｐゴシック" panose="020B0600070205080204" pitchFamily="34" charset="-128"/>
                <a:cs typeface="Arial" pitchFamily="34" charset="0"/>
              </a:rPr>
              <a:t>Increase roughness won’t be helpful to decrease ITR at </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high</a:t>
            </a:r>
            <a:r>
              <a:rPr kumimoji="1" lang="en-US"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chemeClr val="tx1"/>
                </a:solidFill>
                <a:latin typeface="Arial" pitchFamily="34" charset="0"/>
                <a:ea typeface="ＭＳ Ｐゴシック" panose="020B0600070205080204" pitchFamily="34" charset="-128"/>
                <a:cs typeface="Arial" pitchFamily="34" charset="0"/>
              </a:rPr>
              <a:t>.</a:t>
            </a:r>
            <a:r>
              <a:rPr kumimoji="1" lang="en-US" altLang="zh-CN" sz="1800" dirty="0">
                <a:solidFill>
                  <a:schemeClr val="tx1"/>
                </a:solidFill>
                <a:latin typeface="Arial" pitchFamily="34" charset="0"/>
                <a:ea typeface="ＭＳ Ｐゴシック" panose="020B0600070205080204" pitchFamily="34" charset="-128"/>
                <a:cs typeface="Arial" pitchFamily="34" charset="0"/>
              </a:rPr>
              <a:t> </a:t>
            </a:r>
            <a:endParaRPr lang="zh-CN" altLang="en-US" sz="1800" dirty="0">
              <a:solidFill>
                <a:schemeClr val="tx1"/>
              </a:solidFill>
            </a:endParaRPr>
          </a:p>
        </p:txBody>
      </p:sp>
      <p:sp>
        <p:nvSpPr>
          <p:cNvPr id="2" name="TextBox 1">
            <a:extLst>
              <a:ext uri="{FF2B5EF4-FFF2-40B4-BE49-F238E27FC236}">
                <a16:creationId xmlns:a16="http://schemas.microsoft.com/office/drawing/2014/main" id="{8E2A77AB-92BA-19AC-AF9C-03DB24ED3017}"/>
              </a:ext>
            </a:extLst>
          </p:cNvPr>
          <p:cNvSpPr txBox="1"/>
          <p:nvPr/>
        </p:nvSpPr>
        <p:spPr>
          <a:xfrm>
            <a:off x="6271623" y="3021767"/>
            <a:ext cx="2908313" cy="1631216"/>
          </a:xfrm>
          <a:prstGeom prst="rect">
            <a:avLst/>
          </a:prstGeom>
          <a:noFill/>
        </p:spPr>
        <p:txBody>
          <a:bodyPr wrap="square" rtlCol="0">
            <a:spAutoFit/>
          </a:bodyPr>
          <a:lstStyle/>
          <a:p>
            <a:pPr algn="just"/>
            <a:r>
              <a:rPr lang="en-US" altLang="zh-CN" sz="2000" dirty="0">
                <a:solidFill>
                  <a:srgbClr val="820000"/>
                </a:solidFill>
                <a:latin typeface="+mj-lt"/>
              </a:rPr>
              <a:t>Polyatomic SLS system should be paid more attention. Roughness is an essential parameter on ITR.</a:t>
            </a:r>
            <a:endParaRPr lang="zh-CN" altLang="en-US" sz="2000" dirty="0">
              <a:solidFill>
                <a:srgbClr val="820000"/>
              </a:solidFill>
              <a:latin typeface="+mj-lt"/>
            </a:endParaRPr>
          </a:p>
        </p:txBody>
      </p:sp>
      <p:cxnSp>
        <p:nvCxnSpPr>
          <p:cNvPr id="3" name="Straight Arrow Connector 2">
            <a:extLst>
              <a:ext uri="{FF2B5EF4-FFF2-40B4-BE49-F238E27FC236}">
                <a16:creationId xmlns:a16="http://schemas.microsoft.com/office/drawing/2014/main" id="{A3A27AE5-1E8D-FEAE-9A2B-2B10053A782C}"/>
              </a:ext>
            </a:extLst>
          </p:cNvPr>
          <p:cNvCxnSpPr>
            <a:cxnSpLocks/>
          </p:cNvCxnSpPr>
          <p:nvPr/>
        </p:nvCxnSpPr>
        <p:spPr>
          <a:xfrm flipV="1">
            <a:off x="4571999" y="3932993"/>
            <a:ext cx="1799976" cy="638943"/>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A0699A-C7B3-EEEF-14BF-ED88FB0B3F13}"/>
              </a:ext>
            </a:extLst>
          </p:cNvPr>
          <p:cNvCxnSpPr>
            <a:cxnSpLocks/>
          </p:cNvCxnSpPr>
          <p:nvPr/>
        </p:nvCxnSpPr>
        <p:spPr>
          <a:xfrm>
            <a:off x="5840222" y="1984408"/>
            <a:ext cx="747750" cy="1156596"/>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97EC517-B608-4E2A-B08B-313D31E4A22B}"/>
              </a:ext>
            </a:extLst>
          </p:cNvPr>
          <p:cNvSpPr/>
          <p:nvPr/>
        </p:nvSpPr>
        <p:spPr>
          <a:xfrm>
            <a:off x="483846" y="2535669"/>
            <a:ext cx="8176308" cy="1786663"/>
          </a:xfrm>
          <a:prstGeom prst="rect">
            <a:avLst/>
          </a:prstGeom>
          <a:solidFill>
            <a:srgbClr val="D3D3D3"/>
          </a:solidFill>
          <a:ln w="50800">
            <a:solidFill>
              <a:srgbClr val="00548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Objective:</a:t>
            </a:r>
          </a:p>
          <a:p>
            <a:pPr algn="ctr"/>
            <a:r>
              <a:rPr lang="en-US" altLang="zh-CN" sz="2400" dirty="0">
                <a:solidFill>
                  <a:schemeClr val="tx1"/>
                </a:solidFill>
                <a:latin typeface="+mj-lt"/>
              </a:rPr>
              <a:t>Investigating </a:t>
            </a:r>
            <a:r>
              <a:rPr lang="en-US" altLang="zh-CN" sz="2400" b="0" dirty="0">
                <a:solidFill>
                  <a:schemeClr val="tx1"/>
                </a:solidFill>
                <a:latin typeface="+mj-lt"/>
                <a:cs typeface="Calibri" panose="020F0502020204030204" pitchFamily="34" charset="0"/>
              </a:rPr>
              <a:t>surface liquid structure correlation with interface </a:t>
            </a:r>
            <a:r>
              <a:rPr lang="en-US" altLang="zh-CN" sz="2400" dirty="0">
                <a:solidFill>
                  <a:schemeClr val="tx1"/>
                </a:solidFill>
                <a:latin typeface="+mj-lt"/>
                <a:cs typeface="Calibri" panose="020F0502020204030204" pitchFamily="34" charset="0"/>
              </a:rPr>
              <a:t>t</a:t>
            </a:r>
            <a:r>
              <a:rPr lang="en-US" altLang="zh-CN" sz="2400" b="0" dirty="0">
                <a:solidFill>
                  <a:schemeClr val="tx1"/>
                </a:solidFill>
                <a:latin typeface="+mj-lt"/>
                <a:cs typeface="Calibri" panose="020F0502020204030204" pitchFamily="34" charset="0"/>
              </a:rPr>
              <a:t>hermal </a:t>
            </a:r>
            <a:r>
              <a:rPr lang="en-US" altLang="zh-CN" sz="2400" dirty="0">
                <a:solidFill>
                  <a:schemeClr val="tx1"/>
                </a:solidFill>
                <a:latin typeface="+mj-lt"/>
                <a:cs typeface="Calibri" panose="020F0502020204030204" pitchFamily="34" charset="0"/>
              </a:rPr>
              <a:t>r</a:t>
            </a:r>
            <a:r>
              <a:rPr lang="en-US" altLang="zh-CN" sz="2400" b="0" dirty="0">
                <a:solidFill>
                  <a:schemeClr val="tx1"/>
                </a:solidFill>
                <a:latin typeface="+mj-lt"/>
                <a:cs typeface="Calibri" panose="020F0502020204030204" pitchFamily="34" charset="0"/>
              </a:rPr>
              <a:t>esistance of Pt/</a:t>
            </a:r>
            <a:r>
              <a:rPr lang="en-US" altLang="zh-CN" sz="2400" b="0" i="1" dirty="0">
                <a:solidFill>
                  <a:schemeClr val="tx1"/>
                </a:solidFill>
                <a:latin typeface="+mj-lt"/>
                <a:cs typeface="Calibri" panose="020F0502020204030204" pitchFamily="34" charset="0"/>
              </a:rPr>
              <a:t>n</a:t>
            </a:r>
            <a:r>
              <a:rPr lang="en-US" altLang="zh-CN" sz="2400" b="0" dirty="0">
                <a:solidFill>
                  <a:schemeClr val="tx1"/>
                </a:solidFill>
                <a:latin typeface="+mj-lt"/>
                <a:cs typeface="Calibri" panose="020F0502020204030204" pitchFamily="34" charset="0"/>
              </a:rPr>
              <a:t>-alkane (TIM) interfaces at different </a:t>
            </a:r>
            <a:r>
              <a:rPr lang="en-US" altLang="zh-CN" sz="2400" dirty="0">
                <a:solidFill>
                  <a:schemeClr val="tx1"/>
                </a:solidFill>
                <a:latin typeface="+mj-lt"/>
                <a:cs typeface="Calibri" panose="020F0502020204030204" pitchFamily="34" charset="0"/>
              </a:rPr>
              <a:t>a</a:t>
            </a:r>
            <a:r>
              <a:rPr lang="en-US" altLang="zh-CN" sz="2400" b="0" dirty="0">
                <a:solidFill>
                  <a:schemeClr val="tx1"/>
                </a:solidFill>
                <a:latin typeface="+mj-lt"/>
                <a:cs typeface="Calibri" panose="020F0502020204030204" pitchFamily="34" charset="0"/>
              </a:rPr>
              <a:t>ffinities</a:t>
            </a:r>
            <a:endParaRPr lang="zh-CN" altLang="en-US" sz="2400" dirty="0">
              <a:latin typeface="+mj-lt"/>
            </a:endParaRPr>
          </a:p>
        </p:txBody>
      </p:sp>
    </p:spTree>
    <p:extLst>
      <p:ext uri="{BB962C8B-B14F-4D97-AF65-F5344CB8AC3E}">
        <p14:creationId xmlns:p14="http://schemas.microsoft.com/office/powerpoint/2010/main" val="3398856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5">
            <a:extLst>
              <a:ext uri="{FF2B5EF4-FFF2-40B4-BE49-F238E27FC236}">
                <a16:creationId xmlns:a16="http://schemas.microsoft.com/office/drawing/2014/main" id="{FF7BC771-AC05-45DB-9C22-64FDD2888F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040" y="909035"/>
            <a:ext cx="6378016" cy="4823933"/>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4</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Simulation System</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9" name="TextBox 88">
            <a:extLst>
              <a:ext uri="{FF2B5EF4-FFF2-40B4-BE49-F238E27FC236}">
                <a16:creationId xmlns:a16="http://schemas.microsoft.com/office/drawing/2014/main" id="{F7DD33D7-0075-4ED3-BFEB-7E49BA686AB2}"/>
              </a:ext>
            </a:extLst>
          </p:cNvPr>
          <p:cNvSpPr txBox="1"/>
          <p:nvPr/>
        </p:nvSpPr>
        <p:spPr>
          <a:xfrm>
            <a:off x="6174916" y="2205017"/>
            <a:ext cx="2447966" cy="1231106"/>
          </a:xfrm>
          <a:prstGeom prst="rect">
            <a:avLst/>
          </a:prstGeom>
          <a:noFill/>
        </p:spPr>
        <p:txBody>
          <a:bodyPr wrap="square" rtlCol="0">
            <a:spAutoFit/>
          </a:bodyPr>
          <a:lstStyle/>
          <a:p>
            <a:r>
              <a:rPr lang="en-US" altLang="zh-CN" sz="2000" dirty="0">
                <a:solidFill>
                  <a:schemeClr val="tx1"/>
                </a:solidFill>
                <a:latin typeface="+mj-lt"/>
              </a:rPr>
              <a:t>pitch length:</a:t>
            </a:r>
          </a:p>
          <a:p>
            <a:pPr marL="342900" indent="-342900">
              <a:buSzPct val="80000"/>
              <a:buFont typeface="Wingdings" panose="05000000000000000000" pitchFamily="2" charset="2"/>
              <a:buChar char="p"/>
            </a:pPr>
            <a:r>
              <a:rPr lang="en-US" altLang="zh-CN" sz="1800" dirty="0">
                <a:solidFill>
                  <a:schemeClr val="tx1"/>
                </a:solidFill>
                <a:latin typeface="+mj-lt"/>
                <a:cs typeface="Calibri" panose="020F0502020204030204" pitchFamily="34" charset="0"/>
              </a:rPr>
              <a:t>0</a:t>
            </a:r>
          </a:p>
          <a:p>
            <a:pPr marL="342900" indent="-342900">
              <a:buSzPct val="80000"/>
              <a:buFont typeface="Wingdings" panose="05000000000000000000" pitchFamily="2" charset="2"/>
              <a:buChar char="p"/>
            </a:pPr>
            <a:r>
              <a:rPr lang="en-US" altLang="zh-CN" sz="1800" i="0" u="none" strike="noStrike" baseline="0" dirty="0">
                <a:solidFill>
                  <a:schemeClr val="tx1"/>
                </a:solidFill>
                <a:latin typeface="+mj-lt"/>
                <a:cs typeface="Calibri" panose="020F0502020204030204" pitchFamily="34" charset="0"/>
              </a:rPr>
              <a:t>19.575005 Å</a:t>
            </a:r>
            <a:endParaRPr lang="en-US" altLang="zh-CN" sz="1800" i="0" u="none" strike="noStrike" baseline="0" dirty="0">
              <a:solidFill>
                <a:srgbClr val="820000"/>
              </a:solidFill>
              <a:latin typeface="+mj-lt"/>
              <a:cs typeface="Calibri" panose="020F0502020204030204" pitchFamily="34" charset="0"/>
            </a:endParaRPr>
          </a:p>
          <a:p>
            <a:pPr marL="342900" indent="-342900">
              <a:buSzPct val="80000"/>
              <a:buFont typeface="Wingdings" panose="05000000000000000000" pitchFamily="2" charset="2"/>
              <a:buChar char="p"/>
            </a:pPr>
            <a:r>
              <a:rPr lang="en-US" altLang="zh-CN" sz="1800" i="0" u="none" strike="noStrike" baseline="0" dirty="0">
                <a:solidFill>
                  <a:schemeClr val="tx1"/>
                </a:solidFill>
                <a:latin typeface="+mj-lt"/>
                <a:cs typeface="Calibri" panose="020F0502020204030204" pitchFamily="34" charset="0"/>
              </a:rPr>
              <a:t>117.45003 Å</a:t>
            </a:r>
            <a:endParaRPr lang="zh-CN" altLang="en-US" sz="1800" dirty="0">
              <a:solidFill>
                <a:srgbClr val="820000"/>
              </a:solidFill>
              <a:latin typeface="+mj-lt"/>
              <a:cs typeface="Calibri" panose="020F0502020204030204" pitchFamily="34" charset="0"/>
            </a:endParaRPr>
          </a:p>
        </p:txBody>
      </p:sp>
      <p:sp>
        <p:nvSpPr>
          <p:cNvPr id="98" name="TextBox 97">
            <a:extLst>
              <a:ext uri="{FF2B5EF4-FFF2-40B4-BE49-F238E27FC236}">
                <a16:creationId xmlns:a16="http://schemas.microsoft.com/office/drawing/2014/main" id="{AE43C47F-1052-462C-A326-90447F4468E7}"/>
              </a:ext>
            </a:extLst>
          </p:cNvPr>
          <p:cNvSpPr txBox="1"/>
          <p:nvPr/>
        </p:nvSpPr>
        <p:spPr>
          <a:xfrm>
            <a:off x="6155978" y="1125032"/>
            <a:ext cx="2735961" cy="815608"/>
          </a:xfrm>
          <a:prstGeom prst="rect">
            <a:avLst/>
          </a:prstGeom>
          <a:noFill/>
        </p:spPr>
        <p:txBody>
          <a:bodyPr wrap="square" rtlCol="0">
            <a:spAutoFit/>
          </a:bodyPr>
          <a:lstStyle/>
          <a:p>
            <a:r>
              <a:rPr lang="en-US" altLang="zh-CN" sz="2000" dirty="0">
                <a:solidFill>
                  <a:schemeClr val="tx1"/>
                </a:solidFill>
                <a:latin typeface="+mj-lt"/>
              </a:rPr>
              <a:t>polymer chain-length</a:t>
            </a:r>
            <a:r>
              <a:rPr lang="en-US" altLang="zh-CN" sz="2400" dirty="0">
                <a:solidFill>
                  <a:schemeClr val="tx1"/>
                </a:solidFill>
                <a:latin typeface="+mj-lt"/>
              </a:rPr>
              <a:t>:</a:t>
            </a:r>
          </a:p>
          <a:p>
            <a:pPr marL="342900" indent="-342900">
              <a:spcBef>
                <a:spcPts val="600"/>
              </a:spcBef>
              <a:buSzPct val="80000"/>
              <a:buFont typeface="Wingdings" panose="05000000000000000000" pitchFamily="2" charset="2"/>
              <a:buChar char="p"/>
            </a:pPr>
            <a:r>
              <a:rPr lang="en-US" altLang="zh-CN" sz="1800" dirty="0">
                <a:solidFill>
                  <a:schemeClr val="tx1"/>
                </a:solidFill>
                <a:latin typeface="+mj-lt"/>
                <a:cs typeface="Calibri" panose="020F0502020204030204" pitchFamily="34" charset="0"/>
              </a:rPr>
              <a:t>8, 16, 24, 36</a:t>
            </a:r>
            <a:endParaRPr lang="zh-CN" altLang="en-US" sz="1800" dirty="0">
              <a:solidFill>
                <a:schemeClr val="tx1"/>
              </a:solidFill>
              <a:latin typeface="+mj-lt"/>
              <a:cs typeface="Calibri" panose="020F0502020204030204" pitchFamily="34" charset="0"/>
            </a:endParaRPr>
          </a:p>
        </p:txBody>
      </p:sp>
      <p:sp>
        <p:nvSpPr>
          <p:cNvPr id="8" name="TextBox 7">
            <a:extLst>
              <a:ext uri="{FF2B5EF4-FFF2-40B4-BE49-F238E27FC236}">
                <a16:creationId xmlns:a16="http://schemas.microsoft.com/office/drawing/2014/main" id="{9C18990C-8472-A10E-FAB6-ADDEC9B1D1C8}"/>
              </a:ext>
            </a:extLst>
          </p:cNvPr>
          <p:cNvSpPr txBox="1"/>
          <p:nvPr/>
        </p:nvSpPr>
        <p:spPr>
          <a:xfrm>
            <a:off x="6156561" y="3788995"/>
            <a:ext cx="3095374" cy="1015663"/>
          </a:xfrm>
          <a:prstGeom prst="rect">
            <a:avLst/>
          </a:prstGeom>
          <a:noFill/>
        </p:spPr>
        <p:txBody>
          <a:bodyPr wrap="square" rtlCol="0">
            <a:spAutoFit/>
          </a:bodyPr>
          <a:lstStyle/>
          <a:p>
            <a:pPr marL="457200" indent="-457200">
              <a:buAutoNum type="alphaLcParenBoth"/>
            </a:pPr>
            <a:r>
              <a:rPr lang="en-US" altLang="zh-CN" sz="2000" dirty="0">
                <a:solidFill>
                  <a:schemeClr val="tx1"/>
                </a:solidFill>
                <a:latin typeface="+mj-lt"/>
              </a:rPr>
              <a:t>definition of pitch</a:t>
            </a:r>
          </a:p>
          <a:p>
            <a:pPr marL="457200" indent="-457200">
              <a:buAutoNum type="alphaLcParenBoth"/>
            </a:pPr>
            <a:r>
              <a:rPr lang="en-US" altLang="zh-CN" sz="2000" dirty="0">
                <a:solidFill>
                  <a:srgbClr val="00548F"/>
                </a:solidFill>
                <a:latin typeface="+mj-lt"/>
              </a:rPr>
              <a:t>small groove system</a:t>
            </a:r>
          </a:p>
          <a:p>
            <a:pPr marL="457200" indent="-457200">
              <a:buAutoNum type="alphaLcParenBoth"/>
            </a:pPr>
            <a:r>
              <a:rPr lang="en-US" altLang="zh-CN" sz="2000" dirty="0">
                <a:solidFill>
                  <a:srgbClr val="00548F"/>
                </a:solidFill>
                <a:latin typeface="+mj-lt"/>
              </a:rPr>
              <a:t>large groove system</a:t>
            </a:r>
            <a:endParaRPr lang="zh-CN" altLang="en-US" sz="2000" dirty="0">
              <a:solidFill>
                <a:srgbClr val="00548F"/>
              </a:solidFill>
              <a:latin typeface="+mj-lt"/>
            </a:endParaRPr>
          </a:p>
        </p:txBody>
      </p:sp>
      <p:sp>
        <p:nvSpPr>
          <p:cNvPr id="10" name="TextBox 9">
            <a:extLst>
              <a:ext uri="{FF2B5EF4-FFF2-40B4-BE49-F238E27FC236}">
                <a16:creationId xmlns:a16="http://schemas.microsoft.com/office/drawing/2014/main" id="{3B2B744C-AF32-6A07-7FA4-DC51D1E035EC}"/>
              </a:ext>
            </a:extLst>
          </p:cNvPr>
          <p:cNvSpPr txBox="1"/>
          <p:nvPr/>
        </p:nvSpPr>
        <p:spPr>
          <a:xfrm>
            <a:off x="900051" y="5855101"/>
            <a:ext cx="5039930" cy="461665"/>
          </a:xfrm>
          <a:prstGeom prst="rect">
            <a:avLst/>
          </a:prstGeom>
          <a:noFill/>
        </p:spPr>
        <p:txBody>
          <a:bodyPr wrap="square" rtlCol="0">
            <a:spAutoFit/>
          </a:bodyPr>
          <a:lstStyle/>
          <a:p>
            <a:r>
              <a:rPr lang="en-US" altLang="zh-CN" sz="2400" dirty="0">
                <a:solidFill>
                  <a:srgbClr val="820000"/>
                </a:solidFill>
                <a:latin typeface="+mj-lt"/>
              </a:rPr>
              <a:t>NEMD techniques were applied.</a:t>
            </a:r>
            <a:endParaRPr lang="zh-CN" altLang="en-US" sz="2400" dirty="0">
              <a:solidFill>
                <a:srgbClr val="820000"/>
              </a:solidFill>
              <a:latin typeface="+mj-lt"/>
            </a:endParaRPr>
          </a:p>
        </p:txBody>
      </p:sp>
      <p:sp>
        <p:nvSpPr>
          <p:cNvPr id="12" name="TextBox 11">
            <a:extLst>
              <a:ext uri="{FF2B5EF4-FFF2-40B4-BE49-F238E27FC236}">
                <a16:creationId xmlns:a16="http://schemas.microsoft.com/office/drawing/2014/main" id="{D1997989-9110-CA85-9CA3-787440DFFA7E}"/>
              </a:ext>
            </a:extLst>
          </p:cNvPr>
          <p:cNvSpPr txBox="1"/>
          <p:nvPr/>
        </p:nvSpPr>
        <p:spPr>
          <a:xfrm>
            <a:off x="6541556" y="5414476"/>
            <a:ext cx="2447966" cy="1077218"/>
          </a:xfrm>
          <a:prstGeom prst="rect">
            <a:avLst/>
          </a:prstGeom>
          <a:noFill/>
        </p:spPr>
        <p:txBody>
          <a:bodyPr wrap="square" rtlCol="0">
            <a:spAutoFit/>
          </a:bodyPr>
          <a:lstStyle/>
          <a:p>
            <a:pPr>
              <a:buSzPct val="80000"/>
              <a:defRPr/>
            </a:pPr>
            <a:r>
              <a:rPr lang="en-US" altLang="zh-CN" sz="1800" dirty="0">
                <a:solidFill>
                  <a:srgbClr val="820000"/>
                </a:solidFill>
                <a:latin typeface="+mj-lt"/>
                <a:cs typeface="Calibri" panose="020F0502020204030204" pitchFamily="34" charset="0"/>
              </a:rPr>
              <a:t>All The Systems:</a:t>
            </a:r>
          </a:p>
          <a:p>
            <a:pPr>
              <a:spcBef>
                <a:spcPts val="600"/>
              </a:spcBef>
              <a:buSzPct val="80000"/>
              <a:defRPr/>
            </a:pPr>
            <a:r>
              <a:rPr lang="en-US" altLang="zh-CN" sz="1800" i="1" dirty="0">
                <a:solidFill>
                  <a:schemeClr val="tx1"/>
                </a:solidFill>
                <a:latin typeface="+mj-lt"/>
                <a:cs typeface="Calibri" panose="020F0502020204030204" pitchFamily="34" charset="0"/>
              </a:rPr>
              <a:t>L</a:t>
            </a:r>
            <a:r>
              <a:rPr lang="en-US" altLang="zh-CN" sz="1800" i="1" baseline="-25000" dirty="0">
                <a:solidFill>
                  <a:schemeClr val="tx1"/>
                </a:solidFill>
                <a:latin typeface="+mj-lt"/>
                <a:cs typeface="Calibri" panose="020F0502020204030204" pitchFamily="34" charset="0"/>
              </a:rPr>
              <a:t>x</a:t>
            </a:r>
            <a:r>
              <a:rPr lang="en-US" altLang="zh-CN" sz="1800" dirty="0">
                <a:solidFill>
                  <a:schemeClr val="tx1"/>
                </a:solidFill>
                <a:latin typeface="+mj-lt"/>
                <a:cs typeface="Calibri" panose="020F0502020204030204" pitchFamily="34" charset="0"/>
              </a:rPr>
              <a:t>=</a:t>
            </a:r>
            <a:r>
              <a:rPr lang="en-US" altLang="zh-CN" sz="1800" i="1" dirty="0">
                <a:solidFill>
                  <a:schemeClr val="tx1"/>
                </a:solidFill>
                <a:latin typeface="+mj-lt"/>
                <a:cs typeface="Calibri" panose="020F0502020204030204" pitchFamily="34" charset="0"/>
              </a:rPr>
              <a:t>L</a:t>
            </a:r>
            <a:r>
              <a:rPr lang="en-US" altLang="zh-CN" sz="1800" i="1" baseline="-25000" dirty="0">
                <a:solidFill>
                  <a:schemeClr val="tx1"/>
                </a:solidFill>
                <a:latin typeface="+mj-lt"/>
                <a:cs typeface="Calibri" panose="020F0502020204030204" pitchFamily="34" charset="0"/>
              </a:rPr>
              <a:t>y</a:t>
            </a:r>
            <a:r>
              <a:rPr lang="en-US" altLang="zh-CN" sz="1800" dirty="0">
                <a:solidFill>
                  <a:schemeClr val="tx1"/>
                </a:solidFill>
                <a:latin typeface="+mj-lt"/>
                <a:cs typeface="Calibri" panose="020F0502020204030204" pitchFamily="34" charset="0"/>
              </a:rPr>
              <a:t>=117.45</a:t>
            </a:r>
            <a:r>
              <a:rPr kumimoji="0" lang="en-US" altLang="zh-CN" sz="1800" i="0" u="none" strike="noStrike" kern="1200" cap="none" spc="0" normalizeH="0" baseline="0" noProof="0" dirty="0">
                <a:ln>
                  <a:noFill/>
                </a:ln>
                <a:solidFill>
                  <a:schemeClr val="tx1"/>
                </a:solidFill>
                <a:effectLst/>
                <a:uLnTx/>
                <a:uFillTx/>
                <a:latin typeface="+mj-lt"/>
                <a:cs typeface="Calibri" panose="020F0502020204030204" pitchFamily="34" charset="0"/>
              </a:rPr>
              <a:t> Å</a:t>
            </a:r>
          </a:p>
          <a:p>
            <a:pPr>
              <a:spcBef>
                <a:spcPts val="600"/>
              </a:spcBef>
              <a:buSzPct val="80000"/>
              <a:defRPr/>
            </a:pPr>
            <a:r>
              <a:rPr lang="en-US" altLang="zh-CN" sz="1800" i="1" dirty="0" err="1">
                <a:solidFill>
                  <a:schemeClr val="tx1"/>
                </a:solidFill>
                <a:latin typeface="+mj-lt"/>
                <a:cs typeface="Calibri" panose="020F0502020204030204" pitchFamily="34" charset="0"/>
              </a:rPr>
              <a:t>N</a:t>
            </a:r>
            <a:r>
              <a:rPr lang="en-US" altLang="zh-CN" sz="1800" baseline="-25000" dirty="0" err="1">
                <a:solidFill>
                  <a:schemeClr val="tx1"/>
                </a:solidFill>
                <a:latin typeface="+mj-lt"/>
                <a:cs typeface="Calibri" panose="020F0502020204030204" pitchFamily="34" charset="0"/>
              </a:rPr>
              <a:t>united</a:t>
            </a:r>
            <a:r>
              <a:rPr lang="en-US" altLang="zh-CN" sz="1800" baseline="-25000" dirty="0">
                <a:solidFill>
                  <a:schemeClr val="tx1"/>
                </a:solidFill>
                <a:latin typeface="+mj-lt"/>
                <a:cs typeface="Calibri" panose="020F0502020204030204" pitchFamily="34" charset="0"/>
              </a:rPr>
              <a:t>-atom </a:t>
            </a:r>
            <a:r>
              <a:rPr lang="en-US" altLang="zh-CN" sz="1800" dirty="0">
                <a:solidFill>
                  <a:schemeClr val="tx1"/>
                </a:solidFill>
                <a:latin typeface="+mj-lt"/>
                <a:cs typeface="Calibri" panose="020F0502020204030204" pitchFamily="34" charset="0"/>
              </a:rPr>
              <a:t>= 43200</a:t>
            </a:r>
            <a:endParaRPr lang="zh-CN" altLang="en-US" sz="1800" dirty="0">
              <a:solidFill>
                <a:schemeClr val="tx1"/>
              </a:solidFill>
              <a:latin typeface="+mj-lt"/>
              <a:cs typeface="Calibri" panose="020F0502020204030204" pitchFamily="34" charset="0"/>
            </a:endParaRPr>
          </a:p>
        </p:txBody>
      </p:sp>
      <p:cxnSp>
        <p:nvCxnSpPr>
          <p:cNvPr id="3" name="Straight Arrow Connector 2">
            <a:extLst>
              <a:ext uri="{FF2B5EF4-FFF2-40B4-BE49-F238E27FC236}">
                <a16:creationId xmlns:a16="http://schemas.microsoft.com/office/drawing/2014/main" id="{C5FF52D8-134D-C95B-F20A-50B57A21AC36}"/>
              </a:ext>
            </a:extLst>
          </p:cNvPr>
          <p:cNvCxnSpPr>
            <a:cxnSpLocks/>
          </p:cNvCxnSpPr>
          <p:nvPr/>
        </p:nvCxnSpPr>
        <p:spPr>
          <a:xfrm flipH="1">
            <a:off x="6803969" y="3069005"/>
            <a:ext cx="218111" cy="1178821"/>
          </a:xfrm>
          <a:prstGeom prst="straightConnector1">
            <a:avLst/>
          </a:prstGeom>
          <a:ln w="19050">
            <a:solidFill>
              <a:srgbClr val="82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6B16771-7245-2D80-9B7E-AA1132A93CA5}"/>
              </a:ext>
            </a:extLst>
          </p:cNvPr>
          <p:cNvCxnSpPr>
            <a:cxnSpLocks/>
          </p:cNvCxnSpPr>
          <p:nvPr/>
        </p:nvCxnSpPr>
        <p:spPr>
          <a:xfrm flipH="1">
            <a:off x="7022080" y="3360286"/>
            <a:ext cx="270934" cy="1183545"/>
          </a:xfrm>
          <a:prstGeom prst="straightConnector1">
            <a:avLst/>
          </a:prstGeom>
          <a:ln w="19050">
            <a:solidFill>
              <a:srgbClr val="82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7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5</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Potential</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7" name="TextBox 86">
            <a:extLst>
              <a:ext uri="{FF2B5EF4-FFF2-40B4-BE49-F238E27FC236}">
                <a16:creationId xmlns:a16="http://schemas.microsoft.com/office/drawing/2014/main" id="{AB0F315A-40BE-4A58-87EA-FDC081127ADB}"/>
              </a:ext>
            </a:extLst>
          </p:cNvPr>
          <p:cNvSpPr txBox="1"/>
          <p:nvPr/>
        </p:nvSpPr>
        <p:spPr>
          <a:xfrm>
            <a:off x="28674" y="621039"/>
            <a:ext cx="569531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potential models</a:t>
            </a:r>
          </a:p>
        </p:txBody>
      </p:sp>
      <p:sp>
        <p:nvSpPr>
          <p:cNvPr id="3" name="TextBox 2">
            <a:extLst>
              <a:ext uri="{FF2B5EF4-FFF2-40B4-BE49-F238E27FC236}">
                <a16:creationId xmlns:a16="http://schemas.microsoft.com/office/drawing/2014/main" id="{471BCE39-FBD6-91D3-80E4-170788C0BA7B}"/>
              </a:ext>
            </a:extLst>
          </p:cNvPr>
          <p:cNvSpPr txBox="1"/>
          <p:nvPr/>
        </p:nvSpPr>
        <p:spPr>
          <a:xfrm>
            <a:off x="36064" y="1108363"/>
            <a:ext cx="9107936" cy="1477328"/>
          </a:xfrm>
          <a:prstGeom prst="rect">
            <a:avLst/>
          </a:prstGeom>
          <a:noFill/>
        </p:spPr>
        <p:txBody>
          <a:bodyPr wrap="square">
            <a:spAutoFit/>
          </a:bodyPr>
          <a:lstStyle/>
          <a:p>
            <a:pPr algn="l">
              <a:spcAft>
                <a:spcPts val="600"/>
              </a:spcAft>
              <a:buFontTx/>
              <a:buBlip>
                <a:blip r:embed="rId3"/>
              </a:buBlip>
              <a:tabLst>
                <a:tab pos="265113" algn="l"/>
                <a:tab pos="1528763" algn="l"/>
                <a:tab pos="3149600" algn="l"/>
              </a:tabLst>
            </a:pPr>
            <a:r>
              <a:rPr lang="en-US" altLang="ja-JP" sz="2000" dirty="0">
                <a:solidFill>
                  <a:schemeClr val="tx1"/>
                </a:solidFill>
                <a:latin typeface="+mj-lt"/>
                <a:cs typeface="Arial" pitchFamily="34" charset="0"/>
              </a:rPr>
              <a:t> Platinum solid: Morse potential </a:t>
            </a:r>
            <a:r>
              <a:rPr lang="en-US" altLang="ja-JP" sz="1800" dirty="0">
                <a:solidFill>
                  <a:schemeClr val="tx1"/>
                </a:solidFill>
                <a:latin typeface="+mj-lt"/>
                <a:cs typeface="Arial" pitchFamily="34" charset="0"/>
              </a:rPr>
              <a:t>(Pamuk H Ö, et al. Phys. Status Solidi A 37, 1976)</a:t>
            </a:r>
            <a:endParaRPr lang="en-US" altLang="ja-JP" sz="2000" dirty="0">
              <a:solidFill>
                <a:schemeClr val="tx1"/>
              </a:solidFill>
              <a:latin typeface="+mj-lt"/>
              <a:cs typeface="Arial" pitchFamily="34" charset="0"/>
            </a:endParaRPr>
          </a:p>
          <a:p>
            <a:pPr>
              <a:spcAft>
                <a:spcPts val="600"/>
              </a:spcAft>
              <a:buBlip>
                <a:blip r:embed="rId3"/>
              </a:buBlip>
              <a:tabLst>
                <a:tab pos="265113" algn="l"/>
                <a:tab pos="1528763" algn="l"/>
                <a:tab pos="3149600" algn="l"/>
              </a:tabLst>
            </a:pPr>
            <a:r>
              <a:rPr lang="en-US" altLang="ja-JP" sz="2000" dirty="0">
                <a:solidFill>
                  <a:schemeClr val="tx1"/>
                </a:solidFill>
                <a:latin typeface="+mj-lt"/>
                <a:cs typeface="Arial" pitchFamily="34" charset="0"/>
              </a:rPr>
              <a:t> </a:t>
            </a:r>
            <a:r>
              <a:rPr lang="en-US" altLang="ja-JP" sz="2000" i="1" dirty="0">
                <a:solidFill>
                  <a:schemeClr val="tx1"/>
                </a:solidFill>
                <a:latin typeface="+mj-lt"/>
                <a:cs typeface="Arial" pitchFamily="34" charset="0"/>
              </a:rPr>
              <a:t>n</a:t>
            </a:r>
            <a:r>
              <a:rPr lang="en-US" altLang="ja-JP" sz="2000" dirty="0">
                <a:solidFill>
                  <a:schemeClr val="tx1"/>
                </a:solidFill>
                <a:latin typeface="+mj-lt"/>
                <a:cs typeface="Arial" pitchFamily="34" charset="0"/>
              </a:rPr>
              <a:t>-alkane: NERD potential </a:t>
            </a:r>
            <a:r>
              <a:rPr lang="en-US" altLang="ja-JP" sz="1800" dirty="0">
                <a:solidFill>
                  <a:schemeClr val="tx1"/>
                </a:solidFill>
                <a:latin typeface="+mj-lt"/>
                <a:cs typeface="Arial" pitchFamily="34" charset="0"/>
              </a:rPr>
              <a:t>(</a:t>
            </a:r>
            <a:r>
              <a:rPr lang="fr-FR" altLang="ja-JP" sz="1800" dirty="0">
                <a:solidFill>
                  <a:schemeClr val="tx1"/>
                </a:solidFill>
                <a:latin typeface="+mj-lt"/>
              </a:rPr>
              <a:t>Nath S</a:t>
            </a:r>
            <a:r>
              <a:rPr lang="fr-FR" altLang="en-US" sz="1800" dirty="0">
                <a:solidFill>
                  <a:schemeClr val="tx1"/>
                </a:solidFill>
                <a:latin typeface="+mj-lt"/>
              </a:rPr>
              <a:t> K</a:t>
            </a:r>
            <a:r>
              <a:rPr lang="fr-FR" altLang="ja-JP" sz="1800" dirty="0">
                <a:solidFill>
                  <a:schemeClr val="tx1"/>
                </a:solidFill>
                <a:latin typeface="+mj-lt"/>
              </a:rPr>
              <a:t>, et al. J. </a:t>
            </a:r>
            <a:r>
              <a:rPr lang="fr-FR" altLang="ja-JP" sz="1800" dirty="0" err="1">
                <a:solidFill>
                  <a:schemeClr val="tx1"/>
                </a:solidFill>
                <a:latin typeface="+mj-lt"/>
              </a:rPr>
              <a:t>Chem</a:t>
            </a:r>
            <a:r>
              <a:rPr lang="fr-FR" altLang="ja-JP" sz="1800" dirty="0">
                <a:solidFill>
                  <a:schemeClr val="tx1"/>
                </a:solidFill>
                <a:latin typeface="+mj-lt"/>
              </a:rPr>
              <a:t>. Phys. 108.23, 1998</a:t>
            </a:r>
            <a:r>
              <a:rPr lang="en-US" altLang="ja-JP" sz="1800" dirty="0">
                <a:solidFill>
                  <a:schemeClr val="tx1"/>
                </a:solidFill>
                <a:latin typeface="+mj-lt"/>
              </a:rPr>
              <a:t>)</a:t>
            </a:r>
          </a:p>
          <a:p>
            <a:pPr algn="l">
              <a:spcAft>
                <a:spcPts val="600"/>
              </a:spcAft>
              <a:buFontTx/>
              <a:buBlip>
                <a:blip r:embed="rId3"/>
              </a:buBlip>
              <a:tabLst>
                <a:tab pos="265113" algn="l"/>
                <a:tab pos="1528763" algn="l"/>
                <a:tab pos="3149600" algn="l"/>
              </a:tabLst>
            </a:pPr>
            <a:r>
              <a:rPr lang="en-US" altLang="ja-JP" sz="2000" dirty="0">
                <a:solidFill>
                  <a:schemeClr val="tx1"/>
                </a:solidFill>
                <a:latin typeface="+mj-lt"/>
                <a:cs typeface="Arial" pitchFamily="34" charset="0"/>
              </a:rPr>
              <a:t> The Lorentz-Berthelot combining rule is adopted to LJ interactions between sites of different types.</a:t>
            </a:r>
          </a:p>
        </p:txBody>
      </p:sp>
      <p:sp>
        <p:nvSpPr>
          <p:cNvPr id="21" name="TextBox 20">
            <a:extLst>
              <a:ext uri="{FF2B5EF4-FFF2-40B4-BE49-F238E27FC236}">
                <a16:creationId xmlns:a16="http://schemas.microsoft.com/office/drawing/2014/main" id="{2527DFB5-BE27-4159-0B84-43655FD4B7B7}"/>
              </a:ext>
            </a:extLst>
          </p:cNvPr>
          <p:cNvSpPr txBox="1"/>
          <p:nvPr/>
        </p:nvSpPr>
        <p:spPr>
          <a:xfrm>
            <a:off x="28800" y="2646292"/>
            <a:ext cx="569531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NERD potential</a:t>
            </a:r>
          </a:p>
        </p:txBody>
      </p:sp>
      <p:graphicFrame>
        <p:nvGraphicFramePr>
          <p:cNvPr id="27" name="Object 26">
            <a:extLst>
              <a:ext uri="{FF2B5EF4-FFF2-40B4-BE49-F238E27FC236}">
                <a16:creationId xmlns:a16="http://schemas.microsoft.com/office/drawing/2014/main" id="{A4AB6106-020C-BB56-5E0C-212473A342A2}"/>
              </a:ext>
            </a:extLst>
          </p:cNvPr>
          <p:cNvGraphicFramePr>
            <a:graphicFrameLocks noChangeAspect="1"/>
          </p:cNvGraphicFramePr>
          <p:nvPr>
            <p:extLst>
              <p:ext uri="{D42A27DB-BD31-4B8C-83A1-F6EECF244321}">
                <p14:modId xmlns:p14="http://schemas.microsoft.com/office/powerpoint/2010/main" val="4094107776"/>
              </p:ext>
            </p:extLst>
          </p:nvPr>
        </p:nvGraphicFramePr>
        <p:xfrm>
          <a:off x="58664" y="6153923"/>
          <a:ext cx="5317833" cy="576000"/>
        </p:xfrm>
        <a:graphic>
          <a:graphicData uri="http://schemas.openxmlformats.org/presentationml/2006/ole">
            <mc:AlternateContent xmlns:mc="http://schemas.openxmlformats.org/markup-compatibility/2006">
              <mc:Choice xmlns:v="urn:schemas-microsoft-com:vml" Requires="v">
                <p:oleObj name="Equation" r:id="rId4" imgW="3162240" imgH="342720" progId="Equation.DSMT4">
                  <p:embed/>
                </p:oleObj>
              </mc:Choice>
              <mc:Fallback>
                <p:oleObj name="Equation" r:id="rId4" imgW="3162240" imgH="342720" progId="Equation.DSMT4">
                  <p:embed/>
                  <p:pic>
                    <p:nvPicPr>
                      <p:cNvPr id="0" name=""/>
                      <p:cNvPicPr/>
                      <p:nvPr/>
                    </p:nvPicPr>
                    <p:blipFill>
                      <a:blip r:embed="rId5"/>
                      <a:stretch>
                        <a:fillRect/>
                      </a:stretch>
                    </p:blipFill>
                    <p:spPr>
                      <a:xfrm>
                        <a:off x="58664" y="6153923"/>
                        <a:ext cx="5317833" cy="576000"/>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B86D95AE-77D8-3DCD-3492-1F49B98545E9}"/>
              </a:ext>
            </a:extLst>
          </p:cNvPr>
          <p:cNvGraphicFramePr>
            <a:graphicFrameLocks noChangeAspect="1"/>
          </p:cNvGraphicFramePr>
          <p:nvPr>
            <p:extLst>
              <p:ext uri="{D42A27DB-BD31-4B8C-83A1-F6EECF244321}">
                <p14:modId xmlns:p14="http://schemas.microsoft.com/office/powerpoint/2010/main" val="4252122683"/>
              </p:ext>
            </p:extLst>
          </p:nvPr>
        </p:nvGraphicFramePr>
        <p:xfrm>
          <a:off x="58662" y="3049588"/>
          <a:ext cx="4419106" cy="432000"/>
        </p:xfrm>
        <a:graphic>
          <a:graphicData uri="http://schemas.openxmlformats.org/presentationml/2006/ole">
            <mc:AlternateContent xmlns:mc="http://schemas.openxmlformats.org/markup-compatibility/2006">
              <mc:Choice xmlns:v="urn:schemas-microsoft-com:vml" Requires="v">
                <p:oleObj name="Equation" r:id="rId6" imgW="2336760" imgH="228600" progId="Equation.DSMT4">
                  <p:embed/>
                </p:oleObj>
              </mc:Choice>
              <mc:Fallback>
                <p:oleObj name="Equation" r:id="rId6" imgW="2336760" imgH="228600" progId="Equation.DSMT4">
                  <p:embed/>
                  <p:pic>
                    <p:nvPicPr>
                      <p:cNvPr id="0" name=""/>
                      <p:cNvPicPr/>
                      <p:nvPr/>
                    </p:nvPicPr>
                    <p:blipFill>
                      <a:blip r:embed="rId7"/>
                      <a:stretch>
                        <a:fillRect/>
                      </a:stretch>
                    </p:blipFill>
                    <p:spPr>
                      <a:xfrm>
                        <a:off x="58662" y="3049588"/>
                        <a:ext cx="4419106" cy="4320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F8FE8629-B1BC-3578-17DE-6E15FA23B3C7}"/>
              </a:ext>
            </a:extLst>
          </p:cNvPr>
          <p:cNvGraphicFramePr>
            <a:graphicFrameLocks noChangeAspect="1"/>
          </p:cNvGraphicFramePr>
          <p:nvPr>
            <p:extLst>
              <p:ext uri="{D42A27DB-BD31-4B8C-83A1-F6EECF244321}">
                <p14:modId xmlns:p14="http://schemas.microsoft.com/office/powerpoint/2010/main" val="3204852245"/>
              </p:ext>
            </p:extLst>
          </p:nvPr>
        </p:nvGraphicFramePr>
        <p:xfrm>
          <a:off x="61913" y="4529138"/>
          <a:ext cx="2663825" cy="790575"/>
        </p:xfrm>
        <a:graphic>
          <a:graphicData uri="http://schemas.openxmlformats.org/presentationml/2006/ole">
            <mc:AlternateContent xmlns:mc="http://schemas.openxmlformats.org/markup-compatibility/2006">
              <mc:Choice xmlns:v="urn:schemas-microsoft-com:vml" Requires="v">
                <p:oleObj name="Equation" r:id="rId8" imgW="1409400" imgH="419040" progId="Equation.DSMT4">
                  <p:embed/>
                </p:oleObj>
              </mc:Choice>
              <mc:Fallback>
                <p:oleObj name="Equation" r:id="rId8" imgW="1409400" imgH="419040" progId="Equation.DSMT4">
                  <p:embed/>
                  <p:pic>
                    <p:nvPicPr>
                      <p:cNvPr id="0" name=""/>
                      <p:cNvPicPr/>
                      <p:nvPr/>
                    </p:nvPicPr>
                    <p:blipFill>
                      <a:blip r:embed="rId9"/>
                      <a:stretch>
                        <a:fillRect/>
                      </a:stretch>
                    </p:blipFill>
                    <p:spPr>
                      <a:xfrm>
                        <a:off x="61913" y="4529138"/>
                        <a:ext cx="2663825" cy="790575"/>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33A33600-ECC0-0C23-66A5-CA05C1AE595B}"/>
              </a:ext>
            </a:extLst>
          </p:cNvPr>
          <p:cNvGraphicFramePr>
            <a:graphicFrameLocks noChangeAspect="1"/>
          </p:cNvGraphicFramePr>
          <p:nvPr>
            <p:extLst>
              <p:ext uri="{D42A27DB-BD31-4B8C-83A1-F6EECF244321}">
                <p14:modId xmlns:p14="http://schemas.microsoft.com/office/powerpoint/2010/main" val="369158895"/>
              </p:ext>
            </p:extLst>
          </p:nvPr>
        </p:nvGraphicFramePr>
        <p:xfrm>
          <a:off x="36063" y="5336963"/>
          <a:ext cx="2772000" cy="756000"/>
        </p:xfrm>
        <a:graphic>
          <a:graphicData uri="http://schemas.openxmlformats.org/presentationml/2006/ole">
            <mc:AlternateContent xmlns:mc="http://schemas.openxmlformats.org/markup-compatibility/2006">
              <mc:Choice xmlns:v="urn:schemas-microsoft-com:vml" Requires="v">
                <p:oleObj name="Equation" r:id="rId10" imgW="1536480" imgH="419040" progId="Equation.DSMT4">
                  <p:embed/>
                </p:oleObj>
              </mc:Choice>
              <mc:Fallback>
                <p:oleObj name="Equation" r:id="rId10" imgW="1536480" imgH="419040" progId="Equation.DSMT4">
                  <p:embed/>
                  <p:pic>
                    <p:nvPicPr>
                      <p:cNvPr id="0" name=""/>
                      <p:cNvPicPr/>
                      <p:nvPr/>
                    </p:nvPicPr>
                    <p:blipFill>
                      <a:blip r:embed="rId11"/>
                      <a:stretch>
                        <a:fillRect/>
                      </a:stretch>
                    </p:blipFill>
                    <p:spPr>
                      <a:xfrm>
                        <a:off x="36063" y="5336963"/>
                        <a:ext cx="2772000" cy="756000"/>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F5C29ADD-4177-542C-C731-44430CE15593}"/>
              </a:ext>
            </a:extLst>
          </p:cNvPr>
          <p:cNvGraphicFramePr>
            <a:graphicFrameLocks noChangeAspect="1"/>
          </p:cNvGraphicFramePr>
          <p:nvPr>
            <p:extLst>
              <p:ext uri="{D42A27DB-BD31-4B8C-83A1-F6EECF244321}">
                <p14:modId xmlns:p14="http://schemas.microsoft.com/office/powerpoint/2010/main" val="1446494990"/>
              </p:ext>
            </p:extLst>
          </p:nvPr>
        </p:nvGraphicFramePr>
        <p:xfrm>
          <a:off x="119063" y="3481388"/>
          <a:ext cx="3578225" cy="1079500"/>
        </p:xfrm>
        <a:graphic>
          <a:graphicData uri="http://schemas.openxmlformats.org/presentationml/2006/ole">
            <mc:AlternateContent xmlns:mc="http://schemas.openxmlformats.org/markup-compatibility/2006">
              <mc:Choice xmlns:v="urn:schemas-microsoft-com:vml" Requires="v">
                <p:oleObj name="Equation" r:id="rId12" imgW="2019240" imgH="609480" progId="Equation.DSMT4">
                  <p:embed/>
                </p:oleObj>
              </mc:Choice>
              <mc:Fallback>
                <p:oleObj name="Equation" r:id="rId12" imgW="2019240" imgH="609480" progId="Equation.DSMT4">
                  <p:embed/>
                  <p:pic>
                    <p:nvPicPr>
                      <p:cNvPr id="0" name=""/>
                      <p:cNvPicPr/>
                      <p:nvPr/>
                    </p:nvPicPr>
                    <p:blipFill>
                      <a:blip r:embed="rId13"/>
                      <a:stretch>
                        <a:fillRect/>
                      </a:stretch>
                    </p:blipFill>
                    <p:spPr>
                      <a:xfrm>
                        <a:off x="119063" y="3481388"/>
                        <a:ext cx="3578225" cy="1079500"/>
                      </a:xfrm>
                      <a:prstGeom prst="rect">
                        <a:avLst/>
                      </a:prstGeom>
                    </p:spPr>
                  </p:pic>
                </p:oleObj>
              </mc:Fallback>
            </mc:AlternateContent>
          </a:graphicData>
        </a:graphic>
      </p:graphicFrame>
      <p:sp>
        <p:nvSpPr>
          <p:cNvPr id="64" name="TextBox 63">
            <a:extLst>
              <a:ext uri="{FF2B5EF4-FFF2-40B4-BE49-F238E27FC236}">
                <a16:creationId xmlns:a16="http://schemas.microsoft.com/office/drawing/2014/main" id="{E03F4378-2995-814F-01BA-1BEA66B7A4F3}"/>
              </a:ext>
            </a:extLst>
          </p:cNvPr>
          <p:cNvSpPr txBox="1"/>
          <p:nvPr/>
        </p:nvSpPr>
        <p:spPr>
          <a:xfrm>
            <a:off x="4655953" y="2648080"/>
            <a:ext cx="330000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Morse potential</a:t>
            </a:r>
          </a:p>
        </p:txBody>
      </p:sp>
      <p:graphicFrame>
        <p:nvGraphicFramePr>
          <p:cNvPr id="66" name="Object 65">
            <a:extLst>
              <a:ext uri="{FF2B5EF4-FFF2-40B4-BE49-F238E27FC236}">
                <a16:creationId xmlns:a16="http://schemas.microsoft.com/office/drawing/2014/main" id="{901E2330-233A-1443-1035-9C28C540B3E5}"/>
              </a:ext>
            </a:extLst>
          </p:cNvPr>
          <p:cNvGraphicFramePr>
            <a:graphicFrameLocks noChangeAspect="1"/>
          </p:cNvGraphicFramePr>
          <p:nvPr>
            <p:extLst>
              <p:ext uri="{D42A27DB-BD31-4B8C-83A1-F6EECF244321}">
                <p14:modId xmlns:p14="http://schemas.microsoft.com/office/powerpoint/2010/main" val="4257541533"/>
              </p:ext>
            </p:extLst>
          </p:nvPr>
        </p:nvGraphicFramePr>
        <p:xfrm>
          <a:off x="4827588" y="3124200"/>
          <a:ext cx="4284662" cy="755650"/>
        </p:xfrm>
        <a:graphic>
          <a:graphicData uri="http://schemas.openxmlformats.org/presentationml/2006/ole">
            <mc:AlternateContent xmlns:mc="http://schemas.openxmlformats.org/markup-compatibility/2006">
              <mc:Choice xmlns:v="urn:schemas-microsoft-com:vml" Requires="v">
                <p:oleObj name="Equation" r:id="rId14" imgW="2158920" imgH="380880" progId="Equation.DSMT4">
                  <p:embed/>
                </p:oleObj>
              </mc:Choice>
              <mc:Fallback>
                <p:oleObj name="Equation" r:id="rId14" imgW="2158920" imgH="380880" progId="Equation.DSMT4">
                  <p:embed/>
                  <p:pic>
                    <p:nvPicPr>
                      <p:cNvPr id="31" name="Object 30">
                        <a:extLst>
                          <a:ext uri="{FF2B5EF4-FFF2-40B4-BE49-F238E27FC236}">
                            <a16:creationId xmlns:a16="http://schemas.microsoft.com/office/drawing/2014/main" id="{F5C29ADD-4177-542C-C731-44430CE15593}"/>
                          </a:ext>
                        </a:extLst>
                      </p:cNvPr>
                      <p:cNvPicPr/>
                      <p:nvPr/>
                    </p:nvPicPr>
                    <p:blipFill>
                      <a:blip r:embed="rId15"/>
                      <a:stretch>
                        <a:fillRect/>
                      </a:stretch>
                    </p:blipFill>
                    <p:spPr>
                      <a:xfrm>
                        <a:off x="4827588" y="3124200"/>
                        <a:ext cx="4284662" cy="755650"/>
                      </a:xfrm>
                      <a:prstGeom prst="rect">
                        <a:avLst/>
                      </a:prstGeom>
                    </p:spPr>
                  </p:pic>
                </p:oleObj>
              </mc:Fallback>
            </mc:AlternateContent>
          </a:graphicData>
        </a:graphic>
      </p:graphicFrame>
      <p:sp>
        <p:nvSpPr>
          <p:cNvPr id="67" name="TextBox 66">
            <a:extLst>
              <a:ext uri="{FF2B5EF4-FFF2-40B4-BE49-F238E27FC236}">
                <a16:creationId xmlns:a16="http://schemas.microsoft.com/office/drawing/2014/main" id="{A93889BD-BC25-0EAE-CEDD-54E082FF3D1F}"/>
              </a:ext>
            </a:extLst>
          </p:cNvPr>
          <p:cNvSpPr txBox="1"/>
          <p:nvPr/>
        </p:nvSpPr>
        <p:spPr>
          <a:xfrm>
            <a:off x="4654800" y="3988879"/>
            <a:ext cx="330000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Affinity</a:t>
            </a:r>
          </a:p>
        </p:txBody>
      </p:sp>
      <p:graphicFrame>
        <p:nvGraphicFramePr>
          <p:cNvPr id="68" name="Object 67">
            <a:extLst>
              <a:ext uri="{FF2B5EF4-FFF2-40B4-BE49-F238E27FC236}">
                <a16:creationId xmlns:a16="http://schemas.microsoft.com/office/drawing/2014/main" id="{B93472B2-17D7-415B-FA1A-461CB277DBC0}"/>
              </a:ext>
            </a:extLst>
          </p:cNvPr>
          <p:cNvGraphicFramePr>
            <a:graphicFrameLocks noChangeAspect="1"/>
          </p:cNvGraphicFramePr>
          <p:nvPr>
            <p:extLst>
              <p:ext uri="{D42A27DB-BD31-4B8C-83A1-F6EECF244321}">
                <p14:modId xmlns:p14="http://schemas.microsoft.com/office/powerpoint/2010/main" val="3066544013"/>
              </p:ext>
            </p:extLst>
          </p:nvPr>
        </p:nvGraphicFramePr>
        <p:xfrm>
          <a:off x="3409086" y="4318857"/>
          <a:ext cx="5723834" cy="1387475"/>
        </p:xfrm>
        <a:graphic>
          <a:graphicData uri="http://schemas.openxmlformats.org/presentationml/2006/ole">
            <mc:AlternateContent xmlns:mc="http://schemas.openxmlformats.org/markup-compatibility/2006">
              <mc:Choice xmlns:v="urn:schemas-microsoft-com:vml" Requires="v">
                <p:oleObj name="Equation" r:id="rId16" imgW="2565360" imgH="622080" progId="Equation.DSMT4">
                  <p:embed/>
                </p:oleObj>
              </mc:Choice>
              <mc:Fallback>
                <p:oleObj name="Equation" r:id="rId16" imgW="2565360" imgH="622080" progId="Equation.DSMT4">
                  <p:embed/>
                  <p:pic>
                    <p:nvPicPr>
                      <p:cNvPr id="31" name="Object 30">
                        <a:extLst>
                          <a:ext uri="{FF2B5EF4-FFF2-40B4-BE49-F238E27FC236}">
                            <a16:creationId xmlns:a16="http://schemas.microsoft.com/office/drawing/2014/main" id="{F5C29ADD-4177-542C-C731-44430CE15593}"/>
                          </a:ext>
                        </a:extLst>
                      </p:cNvPr>
                      <p:cNvPicPr/>
                      <p:nvPr/>
                    </p:nvPicPr>
                    <p:blipFill>
                      <a:blip r:embed="rId17"/>
                      <a:stretch>
                        <a:fillRect/>
                      </a:stretch>
                    </p:blipFill>
                    <p:spPr>
                      <a:xfrm>
                        <a:off x="3409086" y="4318857"/>
                        <a:ext cx="5723834" cy="1387475"/>
                      </a:xfrm>
                      <a:prstGeom prst="rect">
                        <a:avLst/>
                      </a:prstGeom>
                    </p:spPr>
                  </p:pic>
                </p:oleObj>
              </mc:Fallback>
            </mc:AlternateContent>
          </a:graphicData>
        </a:graphic>
      </p:graphicFrame>
      <p:sp>
        <p:nvSpPr>
          <p:cNvPr id="69" name="Oval 68">
            <a:extLst>
              <a:ext uri="{FF2B5EF4-FFF2-40B4-BE49-F238E27FC236}">
                <a16:creationId xmlns:a16="http://schemas.microsoft.com/office/drawing/2014/main" id="{3C30EF91-C99E-13E7-7868-0B2354DE4097}"/>
              </a:ext>
            </a:extLst>
          </p:cNvPr>
          <p:cNvSpPr/>
          <p:nvPr/>
        </p:nvSpPr>
        <p:spPr>
          <a:xfrm>
            <a:off x="6053499" y="4652983"/>
            <a:ext cx="215997" cy="719990"/>
          </a:xfrm>
          <a:prstGeom prst="ellipse">
            <a:avLst/>
          </a:prstGeom>
          <a:noFill/>
          <a:ln w="285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Straight Arrow Connector 70">
            <a:extLst>
              <a:ext uri="{FF2B5EF4-FFF2-40B4-BE49-F238E27FC236}">
                <a16:creationId xmlns:a16="http://schemas.microsoft.com/office/drawing/2014/main" id="{90DD6C18-193A-DBEE-9070-7561452FDEA3}"/>
              </a:ext>
            </a:extLst>
          </p:cNvPr>
          <p:cNvCxnSpPr>
            <a:cxnSpLocks/>
          </p:cNvCxnSpPr>
          <p:nvPr/>
        </p:nvCxnSpPr>
        <p:spPr>
          <a:xfrm>
            <a:off x="6304800" y="5241867"/>
            <a:ext cx="100824" cy="452128"/>
          </a:xfrm>
          <a:prstGeom prst="straightConnector1">
            <a:avLst/>
          </a:prstGeom>
          <a:ln w="15875">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34002CCF-A9A5-8C2D-FAAF-2AB8A5413877}"/>
              </a:ext>
            </a:extLst>
          </p:cNvPr>
          <p:cNvGrpSpPr/>
          <p:nvPr/>
        </p:nvGrpSpPr>
        <p:grpSpPr>
          <a:xfrm>
            <a:off x="6053499" y="5907446"/>
            <a:ext cx="2057401" cy="752376"/>
            <a:chOff x="6053499" y="5907446"/>
            <a:chExt cx="2057401" cy="752376"/>
          </a:xfrm>
        </p:grpSpPr>
        <p:sp>
          <p:nvSpPr>
            <p:cNvPr id="73" name="TextBox 72">
              <a:extLst>
                <a:ext uri="{FF2B5EF4-FFF2-40B4-BE49-F238E27FC236}">
                  <a16:creationId xmlns:a16="http://schemas.microsoft.com/office/drawing/2014/main" id="{DA1F6416-2D59-5FAF-1FEC-85857B2F936C}"/>
                </a:ext>
              </a:extLst>
            </p:cNvPr>
            <p:cNvSpPr txBox="1"/>
            <p:nvPr/>
          </p:nvSpPr>
          <p:spPr>
            <a:xfrm>
              <a:off x="6130566" y="5942040"/>
              <a:ext cx="1980334" cy="707886"/>
            </a:xfrm>
            <a:prstGeom prst="rect">
              <a:avLst/>
            </a:prstGeom>
            <a:noFill/>
          </p:spPr>
          <p:txBody>
            <a:bodyPr wrap="square" rtlCol="0">
              <a:spAutoFit/>
            </a:bodyPr>
            <a:lstStyle/>
            <a:p>
              <a:r>
                <a:rPr lang="en-US" altLang="zh-CN" sz="2000" dirty="0">
                  <a:latin typeface="+mj-lt"/>
                </a:rPr>
                <a:t>0.1: low affinity</a:t>
              </a:r>
            </a:p>
            <a:p>
              <a:r>
                <a:rPr lang="en-US" altLang="zh-CN" sz="2000" dirty="0">
                  <a:latin typeface="+mj-lt"/>
                </a:rPr>
                <a:t>0.5: high affinity</a:t>
              </a:r>
              <a:endParaRPr lang="zh-CN" altLang="en-US" sz="2000" dirty="0">
                <a:latin typeface="+mj-lt"/>
              </a:endParaRPr>
            </a:p>
          </p:txBody>
        </p:sp>
        <p:sp>
          <p:nvSpPr>
            <p:cNvPr id="74" name="Rectangle: Rounded Corners 73">
              <a:extLst>
                <a:ext uri="{FF2B5EF4-FFF2-40B4-BE49-F238E27FC236}">
                  <a16:creationId xmlns:a16="http://schemas.microsoft.com/office/drawing/2014/main" id="{4F8648B6-4295-E767-1235-45C7EC60DD21}"/>
                </a:ext>
              </a:extLst>
            </p:cNvPr>
            <p:cNvSpPr/>
            <p:nvPr/>
          </p:nvSpPr>
          <p:spPr>
            <a:xfrm>
              <a:off x="6053499" y="5907446"/>
              <a:ext cx="2057401" cy="752376"/>
            </a:xfrm>
            <a:prstGeom prst="roundRect">
              <a:avLst/>
            </a:prstGeom>
            <a:noFill/>
            <a:ln w="2222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1029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8F5B7F3-15F6-43E3-2787-065B6C14D0AC}"/>
              </a:ext>
            </a:extLst>
          </p:cNvPr>
          <p:cNvPicPr>
            <a:picLocks noChangeAspect="1"/>
          </p:cNvPicPr>
          <p:nvPr/>
        </p:nvPicPr>
        <p:blipFill>
          <a:blip r:embed="rId3"/>
          <a:stretch>
            <a:fillRect/>
          </a:stretch>
        </p:blipFill>
        <p:spPr>
          <a:xfrm>
            <a:off x="9185" y="275116"/>
            <a:ext cx="8455885" cy="5169856"/>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6</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ITR Calculation</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TextBox 12">
            <a:extLst>
              <a:ext uri="{FF2B5EF4-FFF2-40B4-BE49-F238E27FC236}">
                <a16:creationId xmlns:a16="http://schemas.microsoft.com/office/drawing/2014/main" id="{EB8D15D2-3CB7-32F5-E310-7AF1A8184E0C}"/>
              </a:ext>
            </a:extLst>
          </p:cNvPr>
          <p:cNvSpPr txBox="1"/>
          <p:nvPr/>
        </p:nvSpPr>
        <p:spPr>
          <a:xfrm>
            <a:off x="28674" y="621039"/>
            <a:ext cx="3751337" cy="461665"/>
          </a:xfrm>
          <a:prstGeom prst="rect">
            <a:avLst/>
          </a:prstGeom>
          <a:noFill/>
        </p:spPr>
        <p:txBody>
          <a:bodyPr wrap="square">
            <a:spAutoFit/>
          </a:bodyPr>
          <a:lstStyle/>
          <a:p>
            <a:pPr marL="342900" indent="-342900" eaLnBrk="1" fontAlgn="auto" hangingPunct="1">
              <a:spcBef>
                <a:spcPct val="20000"/>
              </a:spcBef>
              <a:spcAft>
                <a:spcPts val="0"/>
              </a:spcAft>
              <a:buFont typeface="Wingdings" pitchFamily="2" charset="2"/>
              <a:buChar char="l"/>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linear fitting of </a:t>
            </a:r>
            <a:r>
              <a:rPr kumimoji="1" lang="en-US" altLang="ja-JP" sz="2400" b="0" i="1"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T</a:t>
            </a:r>
          </a:p>
        </p:txBody>
      </p:sp>
      <p:sp>
        <p:nvSpPr>
          <p:cNvPr id="14" name="TextBox 13">
            <a:extLst>
              <a:ext uri="{FF2B5EF4-FFF2-40B4-BE49-F238E27FC236}">
                <a16:creationId xmlns:a16="http://schemas.microsoft.com/office/drawing/2014/main" id="{6444E12F-7731-BBD7-CA55-8991C6D1D53C}"/>
              </a:ext>
            </a:extLst>
          </p:cNvPr>
          <p:cNvSpPr txBox="1"/>
          <p:nvPr/>
        </p:nvSpPr>
        <p:spPr>
          <a:xfrm>
            <a:off x="4275458" y="621038"/>
            <a:ext cx="4256487" cy="461665"/>
          </a:xfrm>
          <a:prstGeom prst="rect">
            <a:avLst/>
          </a:prstGeom>
          <a:noFill/>
        </p:spPr>
        <p:txBody>
          <a:bodyPr wrap="square">
            <a:spAutoFit/>
          </a:bodyPr>
          <a:lstStyle/>
          <a:p>
            <a:pPr marL="342900" indent="-342900" eaLnBrk="1" fontAlgn="auto" hangingPunct="1">
              <a:spcBef>
                <a:spcPct val="20000"/>
              </a:spcBef>
              <a:spcAft>
                <a:spcPts val="0"/>
              </a:spcAft>
              <a:buFont typeface="Wingdings" pitchFamily="2" charset="2"/>
              <a:buChar char="l"/>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interface position</a:t>
            </a:r>
          </a:p>
        </p:txBody>
      </p:sp>
      <p:graphicFrame>
        <p:nvGraphicFramePr>
          <p:cNvPr id="15" name="Object 14">
            <a:extLst>
              <a:ext uri="{FF2B5EF4-FFF2-40B4-BE49-F238E27FC236}">
                <a16:creationId xmlns:a16="http://schemas.microsoft.com/office/drawing/2014/main" id="{35565A00-010E-0E03-7BD8-2F722CE9E2CD}"/>
              </a:ext>
            </a:extLst>
          </p:cNvPr>
          <p:cNvGraphicFramePr>
            <a:graphicFrameLocks noChangeAspect="1"/>
          </p:cNvGraphicFramePr>
          <p:nvPr>
            <p:extLst>
              <p:ext uri="{D42A27DB-BD31-4B8C-83A1-F6EECF244321}">
                <p14:modId xmlns:p14="http://schemas.microsoft.com/office/powerpoint/2010/main" val="2856076634"/>
              </p:ext>
            </p:extLst>
          </p:nvPr>
        </p:nvGraphicFramePr>
        <p:xfrm>
          <a:off x="180061" y="6326645"/>
          <a:ext cx="1594013" cy="486308"/>
        </p:xfrm>
        <a:graphic>
          <a:graphicData uri="http://schemas.openxmlformats.org/presentationml/2006/ole">
            <mc:AlternateContent xmlns:mc="http://schemas.openxmlformats.org/markup-compatibility/2006">
              <mc:Choice xmlns:v="urn:schemas-microsoft-com:vml" Requires="v">
                <p:oleObj name="Equation" r:id="rId4" imgW="749160" imgH="228600" progId="Equation.DSMT4">
                  <p:embed/>
                </p:oleObj>
              </mc:Choice>
              <mc:Fallback>
                <p:oleObj name="Equation" r:id="rId4" imgW="749160" imgH="228600" progId="Equation.DSMT4">
                  <p:embed/>
                  <p:pic>
                    <p:nvPicPr>
                      <p:cNvPr id="0" name=""/>
                      <p:cNvPicPr/>
                      <p:nvPr/>
                    </p:nvPicPr>
                    <p:blipFill>
                      <a:blip r:embed="rId5"/>
                      <a:stretch>
                        <a:fillRect/>
                      </a:stretch>
                    </p:blipFill>
                    <p:spPr>
                      <a:xfrm>
                        <a:off x="180061" y="6326645"/>
                        <a:ext cx="1594013" cy="486308"/>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68183856-3C87-23DD-E331-84093F0A9910}"/>
              </a:ext>
            </a:extLst>
          </p:cNvPr>
          <p:cNvSpPr txBox="1"/>
          <p:nvPr/>
        </p:nvSpPr>
        <p:spPr>
          <a:xfrm>
            <a:off x="3386755" y="5522431"/>
            <a:ext cx="5868938" cy="1338828"/>
          </a:xfrm>
          <a:prstGeom prst="rect">
            <a:avLst/>
          </a:prstGeom>
          <a:noFill/>
        </p:spPr>
        <p:txBody>
          <a:bodyPr wrap="square" rtlCol="0">
            <a:spAutoFit/>
          </a:bodyPr>
          <a:lstStyle/>
          <a:p>
            <a:r>
              <a:rPr lang="en-US" altLang="zh-CN" sz="2000" dirty="0">
                <a:solidFill>
                  <a:srgbClr val="820000"/>
                </a:solidFill>
                <a:latin typeface="+mj-lt"/>
              </a:rPr>
              <a:t>rough surface: </a:t>
            </a:r>
            <a:r>
              <a:rPr lang="en-US" altLang="zh-CN" sz="1800" dirty="0">
                <a:solidFill>
                  <a:schemeClr val="tx1"/>
                </a:solidFill>
                <a:latin typeface="+mj-lt"/>
              </a:rPr>
              <a:t>midpoint of rightmost layer position of not grooved section, </a:t>
            </a:r>
            <a:r>
              <a:rPr lang="en-US" altLang="zh-CN" sz="1800" i="1" dirty="0">
                <a:solidFill>
                  <a:schemeClr val="tx1"/>
                </a:solidFill>
                <a:latin typeface="+mj-lt"/>
              </a:rPr>
              <a:t>Z</a:t>
            </a:r>
            <a:r>
              <a:rPr lang="en-US" altLang="zh-CN" sz="1800" baseline="-25000" dirty="0">
                <a:solidFill>
                  <a:schemeClr val="tx1"/>
                </a:solidFill>
                <a:latin typeface="+mj-lt"/>
              </a:rPr>
              <a:t>1</a:t>
            </a:r>
            <a:r>
              <a:rPr lang="en-US" altLang="zh-CN" sz="1800" dirty="0">
                <a:solidFill>
                  <a:schemeClr val="tx1"/>
                </a:solidFill>
                <a:latin typeface="+mj-lt"/>
              </a:rPr>
              <a:t>, and that of grooved section, </a:t>
            </a:r>
            <a:r>
              <a:rPr lang="en-US" altLang="zh-CN" sz="1800" i="1" dirty="0">
                <a:solidFill>
                  <a:schemeClr val="tx1"/>
                </a:solidFill>
                <a:latin typeface="+mj-lt"/>
              </a:rPr>
              <a:t>Z</a:t>
            </a:r>
            <a:r>
              <a:rPr lang="en-US" altLang="zh-CN" sz="1800" baseline="-25000" dirty="0">
                <a:solidFill>
                  <a:schemeClr val="tx1"/>
                </a:solidFill>
                <a:latin typeface="+mj-lt"/>
              </a:rPr>
              <a:t>2</a:t>
            </a:r>
          </a:p>
          <a:p>
            <a:pPr>
              <a:spcBef>
                <a:spcPts val="600"/>
              </a:spcBef>
            </a:pPr>
            <a:r>
              <a:rPr lang="en-US" altLang="zh-CN" sz="2000" dirty="0">
                <a:solidFill>
                  <a:srgbClr val="820000"/>
                </a:solidFill>
                <a:latin typeface="+mj-lt"/>
              </a:rPr>
              <a:t>flat surface: </a:t>
            </a:r>
            <a:r>
              <a:rPr lang="en-US" altLang="zh-CN" sz="1800" dirty="0">
                <a:solidFill>
                  <a:schemeClr val="tx1"/>
                </a:solidFill>
                <a:latin typeface="+mj-lt"/>
              </a:rPr>
              <a:t>middle position of rightmost layer and that of  first density peak</a:t>
            </a:r>
            <a:endParaRPr lang="zh-CN" altLang="en-US" sz="2000" dirty="0">
              <a:solidFill>
                <a:srgbClr val="820000"/>
              </a:solidFill>
              <a:latin typeface="+mj-lt"/>
            </a:endParaRPr>
          </a:p>
        </p:txBody>
      </p:sp>
      <p:sp>
        <p:nvSpPr>
          <p:cNvPr id="18" name="TextBox 17">
            <a:extLst>
              <a:ext uri="{FF2B5EF4-FFF2-40B4-BE49-F238E27FC236}">
                <a16:creationId xmlns:a16="http://schemas.microsoft.com/office/drawing/2014/main" id="{6A37BA96-32E9-CBAF-109A-4BF56FF858FD}"/>
              </a:ext>
            </a:extLst>
          </p:cNvPr>
          <p:cNvSpPr txBox="1"/>
          <p:nvPr/>
        </p:nvSpPr>
        <p:spPr>
          <a:xfrm>
            <a:off x="36063" y="5903367"/>
            <a:ext cx="1834394" cy="400110"/>
          </a:xfrm>
          <a:prstGeom prst="rect">
            <a:avLst/>
          </a:prstGeom>
          <a:noFill/>
        </p:spPr>
        <p:txBody>
          <a:bodyPr wrap="square">
            <a:spAutoFit/>
          </a:bodyPr>
          <a:lstStyle/>
          <a:p>
            <a:r>
              <a:rPr lang="en-US" altLang="zh-CN" sz="2000" dirty="0">
                <a:solidFill>
                  <a:srgbClr val="00548F"/>
                </a:solidFill>
                <a:latin typeface="+mj-lt"/>
              </a:rPr>
              <a:t>Fourier’s Law:</a:t>
            </a:r>
            <a:endParaRPr lang="zh-CN" altLang="en-US" sz="2000" dirty="0">
              <a:solidFill>
                <a:srgbClr val="00548F"/>
              </a:solidFill>
            </a:endParaRPr>
          </a:p>
        </p:txBody>
      </p:sp>
      <p:grpSp>
        <p:nvGrpSpPr>
          <p:cNvPr id="43" name="Group 42">
            <a:extLst>
              <a:ext uri="{FF2B5EF4-FFF2-40B4-BE49-F238E27FC236}">
                <a16:creationId xmlns:a16="http://schemas.microsoft.com/office/drawing/2014/main" id="{2B30D5C0-4FE3-0A47-5493-C1C2AB142425}"/>
              </a:ext>
            </a:extLst>
          </p:cNvPr>
          <p:cNvGrpSpPr/>
          <p:nvPr/>
        </p:nvGrpSpPr>
        <p:grpSpPr>
          <a:xfrm>
            <a:off x="4657048" y="3644997"/>
            <a:ext cx="808790" cy="1099802"/>
            <a:chOff x="4657048" y="3945801"/>
            <a:chExt cx="808790" cy="1099802"/>
          </a:xfrm>
        </p:grpSpPr>
        <p:cxnSp>
          <p:nvCxnSpPr>
            <p:cNvPr id="38" name="直接箭头连接符 11">
              <a:extLst>
                <a:ext uri="{FF2B5EF4-FFF2-40B4-BE49-F238E27FC236}">
                  <a16:creationId xmlns:a16="http://schemas.microsoft.com/office/drawing/2014/main" id="{07548763-199E-9F40-EE9D-66B6FC7AFACA}"/>
                </a:ext>
              </a:extLst>
            </p:cNvPr>
            <p:cNvCxnSpPr/>
            <p:nvPr/>
          </p:nvCxnSpPr>
          <p:spPr>
            <a:xfrm flipV="1">
              <a:off x="4912989" y="4139157"/>
              <a:ext cx="0" cy="5608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1168F849-198C-F3B6-B82E-C59A36C610E8}"/>
                </a:ext>
              </a:extLst>
            </p:cNvPr>
            <p:cNvGrpSpPr/>
            <p:nvPr/>
          </p:nvGrpSpPr>
          <p:grpSpPr>
            <a:xfrm>
              <a:off x="4657048" y="3945801"/>
              <a:ext cx="808790" cy="1099802"/>
              <a:chOff x="4657048" y="3945801"/>
              <a:chExt cx="808790" cy="1099802"/>
            </a:xfrm>
          </p:grpSpPr>
          <p:sp>
            <p:nvSpPr>
              <p:cNvPr id="37" name="文本框 2">
                <a:extLst>
                  <a:ext uri="{FF2B5EF4-FFF2-40B4-BE49-F238E27FC236}">
                    <a16:creationId xmlns:a16="http://schemas.microsoft.com/office/drawing/2014/main" id="{3F650862-10A4-138C-F866-1021A9ED1238}"/>
                  </a:ext>
                </a:extLst>
              </p:cNvPr>
              <p:cNvSpPr txBox="1"/>
              <p:nvPr/>
            </p:nvSpPr>
            <p:spPr>
              <a:xfrm rot="2700000">
                <a:off x="4708048" y="4386541"/>
                <a:ext cx="482776" cy="584775"/>
              </a:xfrm>
              <a:prstGeom prst="rect">
                <a:avLst/>
              </a:prstGeom>
              <a:noFill/>
            </p:spPr>
            <p:txBody>
              <a:bodyPr wrap="square" rtlCol="0" anchor="ctr">
                <a:spAutoFit/>
              </a:bodyPr>
              <a:lstStyle/>
              <a:p>
                <a:pPr algn="ctr"/>
                <a:r>
                  <a:rPr lang="zh-CN" altLang="en-US" sz="3200" dirty="0">
                    <a:solidFill>
                      <a:schemeClr val="tx1"/>
                    </a:solidFill>
                    <a:latin typeface="Arial" panose="020B0604020202020204" pitchFamily="34" charset="0"/>
                    <a:cs typeface="Arial" panose="020B0604020202020204" pitchFamily="34" charset="0"/>
                  </a:rPr>
                  <a:t>⊕</a:t>
                </a:r>
                <a:endParaRPr lang="zh-CN" altLang="en-US" sz="4400" dirty="0">
                  <a:solidFill>
                    <a:schemeClr val="tx1"/>
                  </a:solidFill>
                  <a:latin typeface="Arial" panose="020B0604020202020204" pitchFamily="34" charset="0"/>
                  <a:cs typeface="Arial" panose="020B0604020202020204" pitchFamily="34" charset="0"/>
                </a:endParaRPr>
              </a:p>
            </p:txBody>
          </p:sp>
          <p:cxnSp>
            <p:nvCxnSpPr>
              <p:cNvPr id="39" name="直接箭头连接符 45">
                <a:extLst>
                  <a:ext uri="{FF2B5EF4-FFF2-40B4-BE49-F238E27FC236}">
                    <a16:creationId xmlns:a16="http://schemas.microsoft.com/office/drawing/2014/main" id="{94A229C6-AB70-15EB-893B-3265C2C28FF9}"/>
                  </a:ext>
                </a:extLst>
              </p:cNvPr>
              <p:cNvCxnSpPr>
                <a:cxnSpLocks/>
              </p:cNvCxnSpPr>
              <p:nvPr/>
            </p:nvCxnSpPr>
            <p:spPr>
              <a:xfrm rot="5400000" flipV="1">
                <a:off x="5186856" y="4452917"/>
                <a:ext cx="0" cy="532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12">
                <a:extLst>
                  <a:ext uri="{FF2B5EF4-FFF2-40B4-BE49-F238E27FC236}">
                    <a16:creationId xmlns:a16="http://schemas.microsoft.com/office/drawing/2014/main" id="{FFAD95AE-AA9D-FB67-6DF4-E1FEA50C4E08}"/>
                  </a:ext>
                </a:extLst>
              </p:cNvPr>
              <p:cNvSpPr txBox="1"/>
              <p:nvPr/>
            </p:nvSpPr>
            <p:spPr>
              <a:xfrm>
                <a:off x="4735070" y="3945801"/>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x</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41" name="文本框 50">
                <a:extLst>
                  <a:ext uri="{FF2B5EF4-FFF2-40B4-BE49-F238E27FC236}">
                    <a16:creationId xmlns:a16="http://schemas.microsoft.com/office/drawing/2014/main" id="{CCD1C893-580E-A77D-6373-9CAEFD6B2A6C}"/>
                  </a:ext>
                </a:extLst>
              </p:cNvPr>
              <p:cNvSpPr txBox="1"/>
              <p:nvPr/>
            </p:nvSpPr>
            <p:spPr>
              <a:xfrm>
                <a:off x="5342075" y="4583938"/>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z</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grpSp>
      </p:grpSp>
      <p:graphicFrame>
        <p:nvGraphicFramePr>
          <p:cNvPr id="46" name="Object 45">
            <a:extLst>
              <a:ext uri="{FF2B5EF4-FFF2-40B4-BE49-F238E27FC236}">
                <a16:creationId xmlns:a16="http://schemas.microsoft.com/office/drawing/2014/main" id="{1B139AD6-18D4-6EC4-01D1-79E2754F1517}"/>
              </a:ext>
            </a:extLst>
          </p:cNvPr>
          <p:cNvGraphicFramePr>
            <a:graphicFrameLocks noChangeAspect="1"/>
          </p:cNvGraphicFramePr>
          <p:nvPr>
            <p:extLst>
              <p:ext uri="{D42A27DB-BD31-4B8C-83A1-F6EECF244321}">
                <p14:modId xmlns:p14="http://schemas.microsoft.com/office/powerpoint/2010/main" val="384801218"/>
              </p:ext>
            </p:extLst>
          </p:nvPr>
        </p:nvGraphicFramePr>
        <p:xfrm>
          <a:off x="110719" y="5356270"/>
          <a:ext cx="1700807" cy="504000"/>
        </p:xfrm>
        <a:graphic>
          <a:graphicData uri="http://schemas.openxmlformats.org/presentationml/2006/ole">
            <mc:AlternateContent xmlns:mc="http://schemas.openxmlformats.org/markup-compatibility/2006">
              <mc:Choice xmlns:v="urn:schemas-microsoft-com:vml" Requires="v">
                <p:oleObj name="Equation" r:id="rId6" imgW="812520" imgH="241200" progId="Equation.DSMT4">
                  <p:embed/>
                </p:oleObj>
              </mc:Choice>
              <mc:Fallback>
                <p:oleObj name="Equation" r:id="rId6" imgW="812520" imgH="241200" progId="Equation.DSMT4">
                  <p:embed/>
                  <p:pic>
                    <p:nvPicPr>
                      <p:cNvPr id="15" name="Object 14">
                        <a:extLst>
                          <a:ext uri="{FF2B5EF4-FFF2-40B4-BE49-F238E27FC236}">
                            <a16:creationId xmlns:a16="http://schemas.microsoft.com/office/drawing/2014/main" id="{35565A00-010E-0E03-7BD8-2F722CE9E2CD}"/>
                          </a:ext>
                        </a:extLst>
                      </p:cNvPr>
                      <p:cNvPicPr/>
                      <p:nvPr/>
                    </p:nvPicPr>
                    <p:blipFill>
                      <a:blip r:embed="rId7"/>
                      <a:stretch>
                        <a:fillRect/>
                      </a:stretch>
                    </p:blipFill>
                    <p:spPr>
                      <a:xfrm>
                        <a:off x="110719" y="5356270"/>
                        <a:ext cx="1700807" cy="504000"/>
                      </a:xfrm>
                      <a:prstGeom prst="rect">
                        <a:avLst/>
                      </a:prstGeom>
                    </p:spPr>
                  </p:pic>
                </p:oleObj>
              </mc:Fallback>
            </mc:AlternateContent>
          </a:graphicData>
        </a:graphic>
      </p:graphicFrame>
      <p:sp>
        <p:nvSpPr>
          <p:cNvPr id="47" name="TextBox 46">
            <a:extLst>
              <a:ext uri="{FF2B5EF4-FFF2-40B4-BE49-F238E27FC236}">
                <a16:creationId xmlns:a16="http://schemas.microsoft.com/office/drawing/2014/main" id="{A603E1BF-26AC-F3C7-F86B-BDA9C5975E7F}"/>
              </a:ext>
            </a:extLst>
          </p:cNvPr>
          <p:cNvSpPr txBox="1"/>
          <p:nvPr/>
        </p:nvSpPr>
        <p:spPr>
          <a:xfrm>
            <a:off x="710427" y="2158007"/>
            <a:ext cx="1871974" cy="523220"/>
          </a:xfrm>
          <a:prstGeom prst="rect">
            <a:avLst/>
          </a:prstGeom>
          <a:noFill/>
        </p:spPr>
        <p:txBody>
          <a:bodyPr wrap="square" rtlCol="0">
            <a:spAutoFit/>
          </a:bodyPr>
          <a:lstStyle/>
          <a:p>
            <a:pPr algn="ctr"/>
            <a:r>
              <a:rPr lang="en-US" altLang="zh-CN" sz="1400" dirty="0">
                <a:solidFill>
                  <a:schemeClr val="tx1"/>
                </a:solidFill>
                <a:latin typeface="+mj-lt"/>
              </a:rPr>
              <a:t>C8 large groove</a:t>
            </a:r>
          </a:p>
          <a:p>
            <a:pPr algn="ctr"/>
            <a:r>
              <a:rPr lang="en-US" altLang="zh-CN" sz="1400" dirty="0">
                <a:solidFill>
                  <a:schemeClr val="tx1"/>
                </a:solidFill>
                <a:latin typeface="+mj-lt"/>
              </a:rPr>
              <a:t>low affinity</a:t>
            </a:r>
            <a:endParaRPr lang="zh-CN" altLang="en-US" sz="1400" dirty="0">
              <a:solidFill>
                <a:schemeClr val="tx1"/>
              </a:solidFill>
              <a:latin typeface="+mj-lt"/>
            </a:endParaRPr>
          </a:p>
        </p:txBody>
      </p:sp>
      <p:cxnSp>
        <p:nvCxnSpPr>
          <p:cNvPr id="49" name="Straight Arrow Connector 48">
            <a:extLst>
              <a:ext uri="{FF2B5EF4-FFF2-40B4-BE49-F238E27FC236}">
                <a16:creationId xmlns:a16="http://schemas.microsoft.com/office/drawing/2014/main" id="{DF5687A6-0DC5-4A6C-F529-1B7B3241D211}"/>
              </a:ext>
            </a:extLst>
          </p:cNvPr>
          <p:cNvCxnSpPr>
            <a:cxnSpLocks/>
          </p:cNvCxnSpPr>
          <p:nvPr/>
        </p:nvCxnSpPr>
        <p:spPr>
          <a:xfrm flipV="1">
            <a:off x="1741060" y="5468140"/>
            <a:ext cx="1246962" cy="1043049"/>
          </a:xfrm>
          <a:prstGeom prst="straightConnector1">
            <a:avLst/>
          </a:prstGeom>
          <a:ln w="19050">
            <a:solidFill>
              <a:srgbClr val="82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6E10A11-CF86-47E5-9485-437AD7D170E8}"/>
              </a:ext>
            </a:extLst>
          </p:cNvPr>
          <p:cNvSpPr txBox="1"/>
          <p:nvPr/>
        </p:nvSpPr>
        <p:spPr>
          <a:xfrm>
            <a:off x="2700026" y="4737086"/>
            <a:ext cx="3311952" cy="707886"/>
          </a:xfrm>
          <a:prstGeom prst="rect">
            <a:avLst/>
          </a:prstGeom>
          <a:noFill/>
        </p:spPr>
        <p:txBody>
          <a:bodyPr wrap="square" rtlCol="0">
            <a:spAutoFit/>
          </a:bodyPr>
          <a:lstStyle/>
          <a:p>
            <a:r>
              <a:rPr lang="en-US" altLang="zh-CN" sz="2000" dirty="0">
                <a:latin typeface="+mj-lt"/>
              </a:rPr>
              <a:t>calculate ITR every 8ns, five ITR to estimate error</a:t>
            </a:r>
            <a:endParaRPr lang="zh-CN" altLang="en-US" sz="2000" dirty="0">
              <a:latin typeface="+mj-lt"/>
            </a:endParaRPr>
          </a:p>
        </p:txBody>
      </p:sp>
    </p:spTree>
    <p:extLst>
      <p:ext uri="{BB962C8B-B14F-4D97-AF65-F5344CB8AC3E}">
        <p14:creationId xmlns:p14="http://schemas.microsoft.com/office/powerpoint/2010/main" val="207223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EA07EC-A825-CFED-3B66-14FFD9CCE8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96739" y="1517293"/>
            <a:ext cx="4267200" cy="3921532"/>
          </a:xfrm>
          <a:prstGeom prst="rect">
            <a:avLst/>
          </a:prstGeom>
        </p:spPr>
      </p:pic>
      <p:pic>
        <p:nvPicPr>
          <p:cNvPr id="3" name="Graphic 2">
            <a:extLst>
              <a:ext uri="{FF2B5EF4-FFF2-40B4-BE49-F238E27FC236}">
                <a16:creationId xmlns:a16="http://schemas.microsoft.com/office/drawing/2014/main" id="{2DF4B35D-80CB-BDFE-4B83-BF90562C13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877" y="1125032"/>
            <a:ext cx="4054036" cy="3934800"/>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7</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Results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low affinity</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ectangle: Rounded Corners 10">
            <a:extLst>
              <a:ext uri="{FF2B5EF4-FFF2-40B4-BE49-F238E27FC236}">
                <a16:creationId xmlns:a16="http://schemas.microsoft.com/office/drawing/2014/main" id="{259049E6-38B5-859D-E992-8F0E48BA278E}"/>
              </a:ext>
            </a:extLst>
          </p:cNvPr>
          <p:cNvSpPr/>
          <p:nvPr/>
        </p:nvSpPr>
        <p:spPr>
          <a:xfrm>
            <a:off x="180061" y="5118943"/>
            <a:ext cx="4649286" cy="1583978"/>
          </a:xfrm>
          <a:prstGeom prst="roundRect">
            <a:avLst/>
          </a:prstGeom>
          <a:noFill/>
          <a:ln w="19050">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US" altLang="zh-CN" sz="1800" dirty="0">
                <a:solidFill>
                  <a:schemeClr val="tx1"/>
                </a:solidFill>
              </a:rPr>
              <a:t>ITR varies with chain-length</a:t>
            </a:r>
          </a:p>
          <a:p>
            <a:pPr marL="285750" indent="-285750">
              <a:spcAft>
                <a:spcPts val="600"/>
              </a:spcAft>
              <a:buFont typeface="Arial" panose="020B0604020202020204" pitchFamily="34" charset="0"/>
              <a:buChar char="•"/>
            </a:pPr>
            <a:r>
              <a:rPr lang="en-US" altLang="zh-CN" sz="1800" dirty="0">
                <a:solidFill>
                  <a:schemeClr val="tx1"/>
                </a:solidFill>
              </a:rPr>
              <a:t>shortest chain performed best interface thermal transport ability</a:t>
            </a:r>
          </a:p>
          <a:p>
            <a:pPr marL="285750" indent="-285750">
              <a:spcAft>
                <a:spcPts val="600"/>
              </a:spcAft>
              <a:buFont typeface="Arial" panose="020B0604020202020204" pitchFamily="34" charset="0"/>
              <a:buChar char="•"/>
            </a:pPr>
            <a:r>
              <a:rPr lang="en-US" altLang="zh-CN" sz="1800" dirty="0">
                <a:solidFill>
                  <a:schemeClr val="tx1"/>
                </a:solidFill>
              </a:rPr>
              <a:t>Roughness is not beneficial for most systems</a:t>
            </a:r>
            <a:endParaRPr lang="zh-CN" altLang="en-US" sz="1800" dirty="0">
              <a:solidFill>
                <a:schemeClr val="tx1"/>
              </a:solidFill>
            </a:endParaRPr>
          </a:p>
        </p:txBody>
      </p:sp>
      <p:grpSp>
        <p:nvGrpSpPr>
          <p:cNvPr id="18" name="Group 17">
            <a:extLst>
              <a:ext uri="{FF2B5EF4-FFF2-40B4-BE49-F238E27FC236}">
                <a16:creationId xmlns:a16="http://schemas.microsoft.com/office/drawing/2014/main" id="{4C9967A7-6918-474F-8852-928A775F88E0}"/>
              </a:ext>
            </a:extLst>
          </p:cNvPr>
          <p:cNvGrpSpPr/>
          <p:nvPr/>
        </p:nvGrpSpPr>
        <p:grpSpPr>
          <a:xfrm>
            <a:off x="6371975" y="5673073"/>
            <a:ext cx="1697327" cy="707886"/>
            <a:chOff x="6690620" y="5863643"/>
            <a:chExt cx="1697327" cy="707886"/>
          </a:xfrm>
        </p:grpSpPr>
        <p:sp>
          <p:nvSpPr>
            <p:cNvPr id="14" name="Oval 13">
              <a:extLst>
                <a:ext uri="{FF2B5EF4-FFF2-40B4-BE49-F238E27FC236}">
                  <a16:creationId xmlns:a16="http://schemas.microsoft.com/office/drawing/2014/main" id="{BBC1A0F3-D9FD-106A-46A6-B842E9190282}"/>
                </a:ext>
              </a:extLst>
            </p:cNvPr>
            <p:cNvSpPr/>
            <p:nvPr/>
          </p:nvSpPr>
          <p:spPr>
            <a:xfrm>
              <a:off x="6690620" y="5863643"/>
              <a:ext cx="1697327" cy="707886"/>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err="1">
                  <a:solidFill>
                    <a:schemeClr val="tx1"/>
                  </a:solidFill>
                </a:rPr>
                <a:t>n</a:t>
              </a:r>
              <a:r>
                <a:rPr lang="en-US" altLang="zh-CN" sz="1800" baseline="-25000" dirty="0" err="1">
                  <a:solidFill>
                    <a:schemeClr val="tx1"/>
                  </a:solidFill>
                </a:rPr>
                <a:t>atom</a:t>
              </a:r>
              <a:r>
                <a:rPr lang="en-US" altLang="zh-CN" sz="1800" dirty="0">
                  <a:solidFill>
                    <a:schemeClr val="tx1"/>
                  </a:solidFill>
                </a:rPr>
                <a:t>   ITR  </a:t>
              </a:r>
              <a:endParaRPr lang="zh-CN" altLang="en-US" sz="1800" dirty="0">
                <a:solidFill>
                  <a:schemeClr val="tx1"/>
                </a:solidFill>
              </a:endParaRPr>
            </a:p>
          </p:txBody>
        </p:sp>
        <p:cxnSp>
          <p:nvCxnSpPr>
            <p:cNvPr id="16" name="Straight Arrow Connector 15">
              <a:extLst>
                <a:ext uri="{FF2B5EF4-FFF2-40B4-BE49-F238E27FC236}">
                  <a16:creationId xmlns:a16="http://schemas.microsoft.com/office/drawing/2014/main" id="{B91F27B6-A59F-572D-E303-D861A4EE488F}"/>
                </a:ext>
              </a:extLst>
            </p:cNvPr>
            <p:cNvCxnSpPr>
              <a:cxnSpLocks/>
            </p:cNvCxnSpPr>
            <p:nvPr/>
          </p:nvCxnSpPr>
          <p:spPr>
            <a:xfrm rot="10800000" flipV="1">
              <a:off x="7827968" y="6230584"/>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7813-FDC8-ACE8-1A88-FD2A2FBF34C7}"/>
                </a:ext>
              </a:extLst>
            </p:cNvPr>
            <p:cNvCxnSpPr>
              <a:cxnSpLocks/>
            </p:cNvCxnSpPr>
            <p:nvPr/>
          </p:nvCxnSpPr>
          <p:spPr>
            <a:xfrm flipV="1">
              <a:off x="7914603" y="5936683"/>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8E6878F-8EEB-1620-AD5E-BB35C64D4D38}"/>
              </a:ext>
            </a:extLst>
          </p:cNvPr>
          <p:cNvSpPr txBox="1"/>
          <p:nvPr/>
        </p:nvSpPr>
        <p:spPr>
          <a:xfrm>
            <a:off x="28674" y="621039"/>
            <a:ext cx="5047319"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ITR at different roughness scales</a:t>
            </a:r>
          </a:p>
        </p:txBody>
      </p:sp>
      <p:sp>
        <p:nvSpPr>
          <p:cNvPr id="20" name="TextBox 19">
            <a:extLst>
              <a:ext uri="{FF2B5EF4-FFF2-40B4-BE49-F238E27FC236}">
                <a16:creationId xmlns:a16="http://schemas.microsoft.com/office/drawing/2014/main" id="{F2E110CA-6175-75C1-B939-B285E2B62238}"/>
              </a:ext>
            </a:extLst>
          </p:cNvPr>
          <p:cNvSpPr txBox="1"/>
          <p:nvPr/>
        </p:nvSpPr>
        <p:spPr>
          <a:xfrm>
            <a:off x="5177028" y="621039"/>
            <a:ext cx="3354917"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adsorbed atoms per cross-section area</a:t>
            </a:r>
          </a:p>
        </p:txBody>
      </p:sp>
      <p:sp>
        <p:nvSpPr>
          <p:cNvPr id="2" name="Oval 1">
            <a:extLst>
              <a:ext uri="{FF2B5EF4-FFF2-40B4-BE49-F238E27FC236}">
                <a16:creationId xmlns:a16="http://schemas.microsoft.com/office/drawing/2014/main" id="{DC218792-68EC-50A4-AB76-C2CF9CFB662E}"/>
              </a:ext>
            </a:extLst>
          </p:cNvPr>
          <p:cNvSpPr/>
          <p:nvPr/>
        </p:nvSpPr>
        <p:spPr>
          <a:xfrm>
            <a:off x="8531945" y="4436986"/>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val 6">
            <a:extLst>
              <a:ext uri="{FF2B5EF4-FFF2-40B4-BE49-F238E27FC236}">
                <a16:creationId xmlns:a16="http://schemas.microsoft.com/office/drawing/2014/main" id="{BF802910-5207-3EDC-ABC5-6BE19009481B}"/>
              </a:ext>
            </a:extLst>
          </p:cNvPr>
          <p:cNvSpPr/>
          <p:nvPr/>
        </p:nvSpPr>
        <p:spPr>
          <a:xfrm>
            <a:off x="8069302" y="4401225"/>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AF4B5AE7-5F9C-A0F7-809D-1F4113C1F6B7}"/>
              </a:ext>
            </a:extLst>
          </p:cNvPr>
          <p:cNvSpPr/>
          <p:nvPr/>
        </p:nvSpPr>
        <p:spPr>
          <a:xfrm>
            <a:off x="6978790" y="4004992"/>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a:extLst>
              <a:ext uri="{FF2B5EF4-FFF2-40B4-BE49-F238E27FC236}">
                <a16:creationId xmlns:a16="http://schemas.microsoft.com/office/drawing/2014/main" id="{619EA808-4893-1EFB-3E29-3646CBA0F253}"/>
              </a:ext>
            </a:extLst>
          </p:cNvPr>
          <p:cNvCxnSpPr>
            <a:cxnSpLocks/>
          </p:cNvCxnSpPr>
          <p:nvPr/>
        </p:nvCxnSpPr>
        <p:spPr>
          <a:xfrm flipV="1">
            <a:off x="8213625" y="4106361"/>
            <a:ext cx="0" cy="277450"/>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B42BBA-DA2F-823B-D651-FFA6D40DAFFF}"/>
              </a:ext>
            </a:extLst>
          </p:cNvPr>
          <p:cNvCxnSpPr>
            <a:cxnSpLocks/>
          </p:cNvCxnSpPr>
          <p:nvPr/>
        </p:nvCxnSpPr>
        <p:spPr>
          <a:xfrm flipH="1" flipV="1">
            <a:off x="8399410" y="4076991"/>
            <a:ext cx="262270" cy="359995"/>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33B3FDA-66F1-8161-ABBF-21DE26A132EB}"/>
              </a:ext>
            </a:extLst>
          </p:cNvPr>
          <p:cNvGrpSpPr/>
          <p:nvPr/>
        </p:nvGrpSpPr>
        <p:grpSpPr>
          <a:xfrm>
            <a:off x="7123113" y="3699479"/>
            <a:ext cx="1467802" cy="400110"/>
            <a:chOff x="7138438" y="3668174"/>
            <a:chExt cx="1467802" cy="400110"/>
          </a:xfrm>
        </p:grpSpPr>
        <p:sp>
          <p:nvSpPr>
            <p:cNvPr id="24" name="TextBox 23">
              <a:extLst>
                <a:ext uri="{FF2B5EF4-FFF2-40B4-BE49-F238E27FC236}">
                  <a16:creationId xmlns:a16="http://schemas.microsoft.com/office/drawing/2014/main" id="{93415DDF-A5FC-1B59-9295-4E2291975053}"/>
                </a:ext>
              </a:extLst>
            </p:cNvPr>
            <p:cNvSpPr txBox="1"/>
            <p:nvPr/>
          </p:nvSpPr>
          <p:spPr>
            <a:xfrm>
              <a:off x="7814252" y="3668174"/>
              <a:ext cx="791988" cy="400110"/>
            </a:xfrm>
            <a:prstGeom prst="rect">
              <a:avLst/>
            </a:prstGeom>
            <a:noFill/>
            <a:ln w="12700">
              <a:noFill/>
            </a:ln>
          </p:spPr>
          <p:txBody>
            <a:bodyPr wrap="square" rtlCol="0">
              <a:spAutoFit/>
            </a:bodyPr>
            <a:lstStyle/>
            <a:p>
              <a:pPr algn="ctr"/>
              <a:r>
                <a:rPr lang="en-US" altLang="zh-CN" sz="2000" dirty="0">
                  <a:solidFill>
                    <a:schemeClr val="tx1"/>
                  </a:solidFill>
                  <a:latin typeface="+mj-lt"/>
                </a:rPr>
                <a:t>C8</a:t>
              </a:r>
              <a:endParaRPr lang="zh-CN" altLang="en-US" sz="2000" dirty="0">
                <a:solidFill>
                  <a:schemeClr val="tx1"/>
                </a:solidFill>
                <a:latin typeface="+mj-lt"/>
              </a:endParaRPr>
            </a:p>
          </p:txBody>
        </p:sp>
        <p:cxnSp>
          <p:nvCxnSpPr>
            <p:cNvPr id="12" name="Straight Arrow Connector 11">
              <a:extLst>
                <a:ext uri="{FF2B5EF4-FFF2-40B4-BE49-F238E27FC236}">
                  <a16:creationId xmlns:a16="http://schemas.microsoft.com/office/drawing/2014/main" id="{DE07044C-5A39-5B30-13CB-DF02AE7B60AB}"/>
                </a:ext>
              </a:extLst>
            </p:cNvPr>
            <p:cNvCxnSpPr>
              <a:cxnSpLocks/>
            </p:cNvCxnSpPr>
            <p:nvPr/>
          </p:nvCxnSpPr>
          <p:spPr>
            <a:xfrm flipV="1">
              <a:off x="7138438" y="3757690"/>
              <a:ext cx="872179" cy="215997"/>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577D0FD-11FE-2917-FC4A-374CEC21E289}"/>
                </a:ext>
              </a:extLst>
            </p:cNvPr>
            <p:cNvSpPr/>
            <p:nvPr/>
          </p:nvSpPr>
          <p:spPr>
            <a:xfrm>
              <a:off x="8010617" y="3669025"/>
              <a:ext cx="399259" cy="399259"/>
            </a:xfrm>
            <a:prstGeom prst="ellipse">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4045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8</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263913"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Polymer Inside Grooves at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low affinity</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pic>
        <p:nvPicPr>
          <p:cNvPr id="3" name="Picture 2" descr="A picture containing background pattern&#10;&#10;Description automatically generated">
            <a:extLst>
              <a:ext uri="{FF2B5EF4-FFF2-40B4-BE49-F238E27FC236}">
                <a16:creationId xmlns:a16="http://schemas.microsoft.com/office/drawing/2014/main" id="{D8D1D66D-CFE8-00B7-9D41-2B1F621A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5" y="946148"/>
            <a:ext cx="4607936" cy="3562837"/>
          </a:xfrm>
          <a:prstGeom prst="rect">
            <a:avLst/>
          </a:prstGeom>
        </p:spPr>
      </p:pic>
      <p:sp>
        <p:nvSpPr>
          <p:cNvPr id="10" name="TextBox 9">
            <a:extLst>
              <a:ext uri="{FF2B5EF4-FFF2-40B4-BE49-F238E27FC236}">
                <a16:creationId xmlns:a16="http://schemas.microsoft.com/office/drawing/2014/main" id="{C946EAFD-2378-3E30-8B4E-FBB2A88A309E}"/>
              </a:ext>
            </a:extLst>
          </p:cNvPr>
          <p:cNvSpPr txBox="1"/>
          <p:nvPr/>
        </p:nvSpPr>
        <p:spPr>
          <a:xfrm>
            <a:off x="-955" y="5738421"/>
            <a:ext cx="7308917" cy="707886"/>
          </a:xfrm>
          <a:prstGeom prst="rect">
            <a:avLst/>
          </a:prstGeom>
          <a:noFill/>
        </p:spPr>
        <p:txBody>
          <a:bodyPr wrap="square">
            <a:spAutoFit/>
          </a:bodyPr>
          <a:lstStyle/>
          <a:p>
            <a:pPr marL="342900" indent="-342900">
              <a:buFont typeface="Arial" panose="020B0604020202020204" pitchFamily="34" charset="0"/>
              <a:buChar char="•"/>
            </a:pPr>
            <a:r>
              <a:rPr lang="en-US" altLang="zh-CN" sz="2000" dirty="0">
                <a:solidFill>
                  <a:schemeClr val="tx1"/>
                </a:solidFill>
                <a:latin typeface="+mj-lt"/>
              </a:rPr>
              <a:t>C8-small groove &amp; C8-large groove &amp; C36-large groove can make use of additional surface area.</a:t>
            </a:r>
          </a:p>
        </p:txBody>
      </p:sp>
      <p:sp>
        <p:nvSpPr>
          <p:cNvPr id="12" name="TextBox 11">
            <a:extLst>
              <a:ext uri="{FF2B5EF4-FFF2-40B4-BE49-F238E27FC236}">
                <a16:creationId xmlns:a16="http://schemas.microsoft.com/office/drawing/2014/main" id="{7CAC6FA6-1B62-AF36-78EF-6980E0CCAACF}"/>
              </a:ext>
            </a:extLst>
          </p:cNvPr>
          <p:cNvSpPr txBox="1"/>
          <p:nvPr/>
        </p:nvSpPr>
        <p:spPr>
          <a:xfrm>
            <a:off x="-954" y="4863553"/>
            <a:ext cx="4798477" cy="707886"/>
          </a:xfrm>
          <a:prstGeom prst="rect">
            <a:avLst/>
          </a:prstGeom>
          <a:noFill/>
        </p:spPr>
        <p:txBody>
          <a:bodyPr wrap="square">
            <a:spAutoFit/>
          </a:bodyPr>
          <a:lstStyle/>
          <a:p>
            <a:pPr marL="342900" indent="-342900" algn="just">
              <a:buFont typeface="Arial" panose="020B0604020202020204" pitchFamily="34" charset="0"/>
              <a:buChar char="•"/>
            </a:pPr>
            <a:r>
              <a:rPr lang="en-US" altLang="zh-CN" sz="2000" dirty="0">
                <a:solidFill>
                  <a:schemeClr val="tx1"/>
                </a:solidFill>
                <a:latin typeface="+mj-lt"/>
              </a:rPr>
              <a:t>Most systems cannot make use of additional area due to grooving.</a:t>
            </a:r>
          </a:p>
        </p:txBody>
      </p:sp>
      <p:pic>
        <p:nvPicPr>
          <p:cNvPr id="14" name="Picture 13" descr="Graphical user interface, text, application, qr code&#10;&#10;Description automatically generated">
            <a:extLst>
              <a:ext uri="{FF2B5EF4-FFF2-40B4-BE49-F238E27FC236}">
                <a16:creationId xmlns:a16="http://schemas.microsoft.com/office/drawing/2014/main" id="{CD0CC18E-E301-869F-5FED-CC82C0820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784" y="621039"/>
            <a:ext cx="1576689" cy="4896000"/>
          </a:xfrm>
          <a:prstGeom prst="rect">
            <a:avLst/>
          </a:prstGeom>
        </p:spPr>
      </p:pic>
      <p:pic>
        <p:nvPicPr>
          <p:cNvPr id="16" name="Picture 15" descr="Graphical user interface&#10;&#10;Description automatically generated with medium confidence">
            <a:extLst>
              <a:ext uri="{FF2B5EF4-FFF2-40B4-BE49-F238E27FC236}">
                <a16:creationId xmlns:a16="http://schemas.microsoft.com/office/drawing/2014/main" id="{A5519808-C306-7D4C-E9D5-57DAFE494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457" y="640884"/>
            <a:ext cx="1661487" cy="4896000"/>
          </a:xfrm>
          <a:prstGeom prst="rect">
            <a:avLst/>
          </a:prstGeom>
        </p:spPr>
      </p:pic>
      <p:sp>
        <p:nvSpPr>
          <p:cNvPr id="2" name="TextBox 1">
            <a:extLst>
              <a:ext uri="{FF2B5EF4-FFF2-40B4-BE49-F238E27FC236}">
                <a16:creationId xmlns:a16="http://schemas.microsoft.com/office/drawing/2014/main" id="{40C1881A-B475-09D6-F434-EB74BF5234BA}"/>
              </a:ext>
            </a:extLst>
          </p:cNvPr>
          <p:cNvSpPr txBox="1"/>
          <p:nvPr/>
        </p:nvSpPr>
        <p:spPr>
          <a:xfrm>
            <a:off x="324059" y="6443621"/>
            <a:ext cx="7487895" cy="369332"/>
          </a:xfrm>
          <a:prstGeom prst="rect">
            <a:avLst/>
          </a:prstGeom>
          <a:noFill/>
        </p:spPr>
        <p:txBody>
          <a:bodyPr wrap="square" rtlCol="0">
            <a:spAutoFit/>
          </a:bodyPr>
          <a:lstStyle/>
          <a:p>
            <a:r>
              <a:rPr lang="en-US" altLang="zh-CN" sz="1800" dirty="0">
                <a:solidFill>
                  <a:srgbClr val="00548F"/>
                </a:solidFill>
                <a:latin typeface="+mj-lt"/>
              </a:rPr>
              <a:t>previous Au-</a:t>
            </a:r>
            <a:r>
              <a:rPr lang="en-US" altLang="zh-CN" sz="1800" dirty="0" err="1">
                <a:solidFill>
                  <a:srgbClr val="00548F"/>
                </a:solidFill>
                <a:latin typeface="+mj-lt"/>
              </a:rPr>
              <a:t>Ar</a:t>
            </a:r>
            <a:r>
              <a:rPr lang="en-US" altLang="zh-CN" sz="1800" dirty="0">
                <a:solidFill>
                  <a:srgbClr val="00548F"/>
                </a:solidFill>
                <a:latin typeface="+mj-lt"/>
              </a:rPr>
              <a:t>-Au work: all grooves were at Cassie state at low affinity</a:t>
            </a:r>
            <a:endParaRPr lang="zh-CN" altLang="en-US" sz="1800" dirty="0">
              <a:solidFill>
                <a:srgbClr val="00548F"/>
              </a:solidFill>
              <a:latin typeface="+mj-lt"/>
            </a:endParaRPr>
          </a:p>
        </p:txBody>
      </p:sp>
      <p:grpSp>
        <p:nvGrpSpPr>
          <p:cNvPr id="15" name="Group 14">
            <a:extLst>
              <a:ext uri="{FF2B5EF4-FFF2-40B4-BE49-F238E27FC236}">
                <a16:creationId xmlns:a16="http://schemas.microsoft.com/office/drawing/2014/main" id="{BDFC4E91-263E-1DD0-FABB-BB79C6702ED3}"/>
              </a:ext>
            </a:extLst>
          </p:cNvPr>
          <p:cNvGrpSpPr/>
          <p:nvPr/>
        </p:nvGrpSpPr>
        <p:grpSpPr>
          <a:xfrm>
            <a:off x="4859996" y="2277016"/>
            <a:ext cx="808790" cy="1099802"/>
            <a:chOff x="4657048" y="3945801"/>
            <a:chExt cx="808790" cy="1099802"/>
          </a:xfrm>
        </p:grpSpPr>
        <p:cxnSp>
          <p:nvCxnSpPr>
            <p:cNvPr id="17" name="直接箭头连接符 11">
              <a:extLst>
                <a:ext uri="{FF2B5EF4-FFF2-40B4-BE49-F238E27FC236}">
                  <a16:creationId xmlns:a16="http://schemas.microsoft.com/office/drawing/2014/main" id="{BB18C7E3-5BEE-5DD0-58EB-34FD98D6C9B3}"/>
                </a:ext>
              </a:extLst>
            </p:cNvPr>
            <p:cNvCxnSpPr/>
            <p:nvPr/>
          </p:nvCxnSpPr>
          <p:spPr>
            <a:xfrm flipV="1">
              <a:off x="4923149" y="4139157"/>
              <a:ext cx="0" cy="5608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2598DBFE-12F7-BCEC-08C0-0F43D6176BBD}"/>
                </a:ext>
              </a:extLst>
            </p:cNvPr>
            <p:cNvGrpSpPr/>
            <p:nvPr/>
          </p:nvGrpSpPr>
          <p:grpSpPr>
            <a:xfrm>
              <a:off x="4657048" y="3945801"/>
              <a:ext cx="808790" cy="1099802"/>
              <a:chOff x="4657048" y="3945801"/>
              <a:chExt cx="808790" cy="1099802"/>
            </a:xfrm>
          </p:grpSpPr>
          <p:sp>
            <p:nvSpPr>
              <p:cNvPr id="19" name="文本框 2">
                <a:extLst>
                  <a:ext uri="{FF2B5EF4-FFF2-40B4-BE49-F238E27FC236}">
                    <a16:creationId xmlns:a16="http://schemas.microsoft.com/office/drawing/2014/main" id="{88A9020B-679E-477E-3E20-3FC4588C6BAC}"/>
                  </a:ext>
                </a:extLst>
              </p:cNvPr>
              <p:cNvSpPr txBox="1"/>
              <p:nvPr/>
            </p:nvSpPr>
            <p:spPr>
              <a:xfrm rot="2700000">
                <a:off x="4708048" y="4386541"/>
                <a:ext cx="482776" cy="584775"/>
              </a:xfrm>
              <a:prstGeom prst="rect">
                <a:avLst/>
              </a:prstGeom>
              <a:noFill/>
            </p:spPr>
            <p:txBody>
              <a:bodyPr wrap="square" rtlCol="0" anchor="ctr">
                <a:spAutoFit/>
              </a:bodyPr>
              <a:lstStyle/>
              <a:p>
                <a:pPr algn="ctr"/>
                <a:r>
                  <a:rPr lang="zh-CN" altLang="en-US" sz="3200" dirty="0">
                    <a:solidFill>
                      <a:schemeClr val="tx1"/>
                    </a:solidFill>
                    <a:latin typeface="Arial" panose="020B0604020202020204" pitchFamily="34" charset="0"/>
                    <a:cs typeface="Arial" panose="020B0604020202020204" pitchFamily="34" charset="0"/>
                  </a:rPr>
                  <a:t>⊕</a:t>
                </a:r>
                <a:endParaRPr lang="zh-CN" altLang="en-US" sz="4400" dirty="0">
                  <a:solidFill>
                    <a:schemeClr val="tx1"/>
                  </a:solidFill>
                  <a:latin typeface="Arial" panose="020B0604020202020204" pitchFamily="34" charset="0"/>
                  <a:cs typeface="Arial" panose="020B0604020202020204" pitchFamily="34" charset="0"/>
                </a:endParaRPr>
              </a:p>
            </p:txBody>
          </p:sp>
          <p:cxnSp>
            <p:nvCxnSpPr>
              <p:cNvPr id="20" name="直接箭头连接符 45">
                <a:extLst>
                  <a:ext uri="{FF2B5EF4-FFF2-40B4-BE49-F238E27FC236}">
                    <a16:creationId xmlns:a16="http://schemas.microsoft.com/office/drawing/2014/main" id="{7DCD9B45-D464-8B30-0F4A-86ADC6CF4C7F}"/>
                  </a:ext>
                </a:extLst>
              </p:cNvPr>
              <p:cNvCxnSpPr>
                <a:cxnSpLocks/>
              </p:cNvCxnSpPr>
              <p:nvPr/>
            </p:nvCxnSpPr>
            <p:spPr>
              <a:xfrm rot="5400000" flipV="1">
                <a:off x="5186856" y="4452917"/>
                <a:ext cx="0" cy="532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12">
                <a:extLst>
                  <a:ext uri="{FF2B5EF4-FFF2-40B4-BE49-F238E27FC236}">
                    <a16:creationId xmlns:a16="http://schemas.microsoft.com/office/drawing/2014/main" id="{C2B39F08-DA5A-D5ED-BBE5-A42BEFD4E912}"/>
                  </a:ext>
                </a:extLst>
              </p:cNvPr>
              <p:cNvSpPr txBox="1"/>
              <p:nvPr/>
            </p:nvSpPr>
            <p:spPr>
              <a:xfrm>
                <a:off x="4735070" y="3945801"/>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x</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22" name="文本框 50">
                <a:extLst>
                  <a:ext uri="{FF2B5EF4-FFF2-40B4-BE49-F238E27FC236}">
                    <a16:creationId xmlns:a16="http://schemas.microsoft.com/office/drawing/2014/main" id="{17C04DCD-F665-FBAA-550D-CC29CDC056B9}"/>
                  </a:ext>
                </a:extLst>
              </p:cNvPr>
              <p:cNvSpPr txBox="1"/>
              <p:nvPr/>
            </p:nvSpPr>
            <p:spPr>
              <a:xfrm>
                <a:off x="5342075" y="4583938"/>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z</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grpSp>
      </p:grpSp>
      <p:sp>
        <p:nvSpPr>
          <p:cNvPr id="23" name="TextBox 22">
            <a:extLst>
              <a:ext uri="{FF2B5EF4-FFF2-40B4-BE49-F238E27FC236}">
                <a16:creationId xmlns:a16="http://schemas.microsoft.com/office/drawing/2014/main" id="{6F1761A4-4E02-20E1-9EEF-C8EE56C71305}"/>
              </a:ext>
            </a:extLst>
          </p:cNvPr>
          <p:cNvSpPr txBox="1"/>
          <p:nvPr/>
        </p:nvSpPr>
        <p:spPr>
          <a:xfrm>
            <a:off x="297054" y="576040"/>
            <a:ext cx="1969231" cy="400110"/>
          </a:xfrm>
          <a:prstGeom prst="rect">
            <a:avLst/>
          </a:prstGeom>
          <a:noFill/>
        </p:spPr>
        <p:txBody>
          <a:bodyPr wrap="square" rtlCol="0">
            <a:spAutoFit/>
          </a:bodyPr>
          <a:lstStyle/>
          <a:p>
            <a:pPr algn="ctr"/>
            <a:r>
              <a:rPr lang="en-US" altLang="zh-CN" sz="2000" dirty="0">
                <a:solidFill>
                  <a:srgbClr val="820000"/>
                </a:solidFill>
                <a:latin typeface="+mj-lt"/>
              </a:rPr>
              <a:t>minimum ITR</a:t>
            </a:r>
            <a:endParaRPr lang="zh-CN" altLang="en-US" sz="2000" dirty="0">
              <a:solidFill>
                <a:srgbClr val="820000"/>
              </a:solidFill>
              <a:latin typeface="+mj-lt"/>
            </a:endParaRPr>
          </a:p>
        </p:txBody>
      </p:sp>
      <p:sp>
        <p:nvSpPr>
          <p:cNvPr id="26" name="TextBox 25">
            <a:extLst>
              <a:ext uri="{FF2B5EF4-FFF2-40B4-BE49-F238E27FC236}">
                <a16:creationId xmlns:a16="http://schemas.microsoft.com/office/drawing/2014/main" id="{F1351C89-DF81-019A-64AF-F5B9029C9D77}"/>
              </a:ext>
            </a:extLst>
          </p:cNvPr>
          <p:cNvSpPr txBox="1"/>
          <p:nvPr/>
        </p:nvSpPr>
        <p:spPr>
          <a:xfrm>
            <a:off x="2860255" y="595260"/>
            <a:ext cx="1969231" cy="400110"/>
          </a:xfrm>
          <a:prstGeom prst="rect">
            <a:avLst/>
          </a:prstGeom>
          <a:noFill/>
        </p:spPr>
        <p:txBody>
          <a:bodyPr wrap="square" rtlCol="0">
            <a:spAutoFit/>
          </a:bodyPr>
          <a:lstStyle/>
          <a:p>
            <a:pPr algn="ctr"/>
            <a:r>
              <a:rPr lang="en-US" altLang="zh-CN" sz="2000" dirty="0">
                <a:solidFill>
                  <a:schemeClr val="tx1"/>
                </a:solidFill>
                <a:latin typeface="+mj-lt"/>
              </a:rPr>
              <a:t>large ITR</a:t>
            </a:r>
            <a:endParaRPr lang="zh-CN" altLang="en-US" sz="2000" dirty="0">
              <a:solidFill>
                <a:schemeClr val="tx1"/>
              </a:solidFill>
              <a:latin typeface="+mj-lt"/>
            </a:endParaRPr>
          </a:p>
        </p:txBody>
      </p:sp>
      <p:sp>
        <p:nvSpPr>
          <p:cNvPr id="27" name="TextBox 26">
            <a:extLst>
              <a:ext uri="{FF2B5EF4-FFF2-40B4-BE49-F238E27FC236}">
                <a16:creationId xmlns:a16="http://schemas.microsoft.com/office/drawing/2014/main" id="{C354E3B1-438C-3E83-DCA7-04B2D1EACBEB}"/>
              </a:ext>
            </a:extLst>
          </p:cNvPr>
          <p:cNvSpPr txBox="1"/>
          <p:nvPr/>
        </p:nvSpPr>
        <p:spPr>
          <a:xfrm>
            <a:off x="2828292" y="4458820"/>
            <a:ext cx="1969231" cy="400110"/>
          </a:xfrm>
          <a:prstGeom prst="rect">
            <a:avLst/>
          </a:prstGeom>
          <a:noFill/>
        </p:spPr>
        <p:txBody>
          <a:bodyPr wrap="square" rtlCol="0">
            <a:spAutoFit/>
          </a:bodyPr>
          <a:lstStyle/>
          <a:p>
            <a:pPr algn="ctr"/>
            <a:r>
              <a:rPr lang="en-US" altLang="zh-CN" sz="2000" dirty="0">
                <a:solidFill>
                  <a:schemeClr val="tx1"/>
                </a:solidFill>
                <a:latin typeface="+mj-lt"/>
              </a:rPr>
              <a:t>large ITR</a:t>
            </a:r>
            <a:endParaRPr lang="zh-CN" altLang="en-US" sz="2000" dirty="0">
              <a:solidFill>
                <a:schemeClr val="tx1"/>
              </a:solidFill>
              <a:latin typeface="+mj-lt"/>
            </a:endParaRPr>
          </a:p>
        </p:txBody>
      </p:sp>
      <p:sp>
        <p:nvSpPr>
          <p:cNvPr id="28" name="TextBox 27">
            <a:extLst>
              <a:ext uri="{FF2B5EF4-FFF2-40B4-BE49-F238E27FC236}">
                <a16:creationId xmlns:a16="http://schemas.microsoft.com/office/drawing/2014/main" id="{CCFACB8A-8225-8C3E-684F-71791F0AD6F2}"/>
              </a:ext>
            </a:extLst>
          </p:cNvPr>
          <p:cNvSpPr txBox="1"/>
          <p:nvPr/>
        </p:nvSpPr>
        <p:spPr>
          <a:xfrm>
            <a:off x="514328" y="4426412"/>
            <a:ext cx="1969231" cy="400110"/>
          </a:xfrm>
          <a:prstGeom prst="rect">
            <a:avLst/>
          </a:prstGeom>
          <a:noFill/>
        </p:spPr>
        <p:txBody>
          <a:bodyPr wrap="square" rtlCol="0">
            <a:spAutoFit/>
          </a:bodyPr>
          <a:lstStyle/>
          <a:p>
            <a:pPr algn="ctr"/>
            <a:r>
              <a:rPr lang="en-US" altLang="zh-CN" sz="2000" dirty="0">
                <a:solidFill>
                  <a:schemeClr val="tx1"/>
                </a:solidFill>
                <a:latin typeface="+mj-lt"/>
              </a:rPr>
              <a:t>large ITR</a:t>
            </a:r>
            <a:endParaRPr lang="zh-CN" altLang="en-US" sz="2000" dirty="0">
              <a:solidFill>
                <a:schemeClr val="tx1"/>
              </a:solidFill>
              <a:latin typeface="+mj-lt"/>
            </a:endParaRPr>
          </a:p>
        </p:txBody>
      </p:sp>
      <p:sp>
        <p:nvSpPr>
          <p:cNvPr id="29" name="TextBox 28">
            <a:extLst>
              <a:ext uri="{FF2B5EF4-FFF2-40B4-BE49-F238E27FC236}">
                <a16:creationId xmlns:a16="http://schemas.microsoft.com/office/drawing/2014/main" id="{B35CA84A-86EE-EB8C-56E7-E09F231E1694}"/>
              </a:ext>
            </a:extLst>
          </p:cNvPr>
          <p:cNvSpPr txBox="1"/>
          <p:nvPr/>
        </p:nvSpPr>
        <p:spPr>
          <a:xfrm>
            <a:off x="6695448" y="261044"/>
            <a:ext cx="1969231" cy="400110"/>
          </a:xfrm>
          <a:prstGeom prst="rect">
            <a:avLst/>
          </a:prstGeom>
          <a:noFill/>
        </p:spPr>
        <p:txBody>
          <a:bodyPr wrap="square" rtlCol="0">
            <a:spAutoFit/>
          </a:bodyPr>
          <a:lstStyle/>
          <a:p>
            <a:pPr algn="ctr"/>
            <a:r>
              <a:rPr lang="en-US" altLang="zh-CN" sz="2000" dirty="0">
                <a:solidFill>
                  <a:schemeClr val="tx1"/>
                </a:solidFill>
                <a:latin typeface="+mj-lt"/>
              </a:rPr>
              <a:t>large ITR</a:t>
            </a:r>
            <a:endParaRPr lang="zh-CN" altLang="en-US" sz="2000" dirty="0">
              <a:solidFill>
                <a:schemeClr val="tx1"/>
              </a:solidFill>
              <a:latin typeface="+mj-lt"/>
            </a:endParaRPr>
          </a:p>
        </p:txBody>
      </p:sp>
      <p:sp>
        <p:nvSpPr>
          <p:cNvPr id="30" name="TextBox 29">
            <a:extLst>
              <a:ext uri="{FF2B5EF4-FFF2-40B4-BE49-F238E27FC236}">
                <a16:creationId xmlns:a16="http://schemas.microsoft.com/office/drawing/2014/main" id="{E247EBF4-FFDF-7357-63FF-31C623D0C23A}"/>
              </a:ext>
            </a:extLst>
          </p:cNvPr>
          <p:cNvSpPr txBox="1"/>
          <p:nvPr/>
        </p:nvSpPr>
        <p:spPr>
          <a:xfrm>
            <a:off x="5057734" y="4983307"/>
            <a:ext cx="1969231" cy="461665"/>
          </a:xfrm>
          <a:prstGeom prst="rect">
            <a:avLst/>
          </a:prstGeom>
          <a:noFill/>
        </p:spPr>
        <p:txBody>
          <a:bodyPr wrap="square" rtlCol="0">
            <a:spAutoFit/>
          </a:bodyPr>
          <a:lstStyle/>
          <a:p>
            <a:pPr algn="ctr"/>
            <a:r>
              <a:rPr lang="en-US" altLang="zh-CN" sz="2400" b="1" dirty="0">
                <a:solidFill>
                  <a:srgbClr val="820000"/>
                </a:solidFill>
                <a:latin typeface="+mj-lt"/>
              </a:rPr>
              <a:t>largest ITR</a:t>
            </a:r>
            <a:endParaRPr lang="zh-CN" altLang="en-US" sz="2400" b="1" dirty="0">
              <a:solidFill>
                <a:srgbClr val="820000"/>
              </a:solidFill>
              <a:latin typeface="+mj-lt"/>
            </a:endParaRPr>
          </a:p>
        </p:txBody>
      </p:sp>
    </p:spTree>
    <p:extLst>
      <p:ext uri="{BB962C8B-B14F-4D97-AF65-F5344CB8AC3E}">
        <p14:creationId xmlns:p14="http://schemas.microsoft.com/office/powerpoint/2010/main" val="2197869472"/>
      </p:ext>
    </p:extLst>
  </p:cSld>
  <p:clrMapOvr>
    <a:masterClrMapping/>
  </p:clrMapOvr>
</p:sld>
</file>

<file path=ppt/theme/theme1.xml><?xml version="1.0" encoding="utf-8"?>
<a:theme xmlns:a="http://schemas.openxmlformats.org/drawingml/2006/main" name="Blends">
  <a:themeElements>
    <a:clrScheme name="自定义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EFFF4C-BBCA-418D-AF0B-0C1F7C28F332}">
  <we:reference id="wa104381909" version="1.0.0.2" store="en-US" storeType="OMEX"/>
  <we:alternateReferences>
    <we:reference id="WA104381909" version="1.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10587</TotalTime>
  <Words>2628</Words>
  <Application>Microsoft Office PowerPoint</Application>
  <PresentationFormat>On-screen Show (4:3)</PresentationFormat>
  <Paragraphs>258</Paragraphs>
  <Slides>23</Slides>
  <Notes>20</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5" baseType="lpstr">
      <vt:lpstr>Wingdings</vt:lpstr>
      <vt:lpstr>Tahoma</vt:lpstr>
      <vt:lpstr>Times New Roman</vt:lpstr>
      <vt:lpstr>Arial</vt:lpstr>
      <vt:lpstr>MS Gothic</vt:lpstr>
      <vt:lpstr>Century Gothic</vt:lpstr>
      <vt:lpstr>ＭＳ Ｐゴシック</vt:lpstr>
      <vt:lpstr>Cambria</vt:lpstr>
      <vt:lpstr>SimHei</vt:lpstr>
      <vt:lpstr>楷体_GB2312</vt:lpstr>
      <vt:lpstr>Blends</vt:lpstr>
      <vt:lpstr>Equation</vt:lpstr>
      <vt:lpstr>異なる親和性でのPt/n-アルカン界面の 界面熱抵抗と表面液体構造の相関</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西安交通大学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高校工程热物理年会-罗庆尧</dc:title>
  <dc:creator>罗庆尧</dc:creator>
  <cp:lastModifiedBy>罗 庆尧</cp:lastModifiedBy>
  <cp:revision>2973</cp:revision>
  <dcterms:created xsi:type="dcterms:W3CDTF">2003-07-02T07:13:00Z</dcterms:created>
  <dcterms:modified xsi:type="dcterms:W3CDTF">2022-10-06T11:52:44Z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